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7" r:id="rId2"/>
    <p:sldId id="258" r:id="rId3"/>
    <p:sldId id="296" r:id="rId4"/>
    <p:sldId id="259" r:id="rId5"/>
    <p:sldId id="282" r:id="rId6"/>
    <p:sldId id="261" r:id="rId7"/>
    <p:sldId id="289" r:id="rId8"/>
    <p:sldId id="288" r:id="rId9"/>
    <p:sldId id="290" r:id="rId10"/>
    <p:sldId id="281" r:id="rId11"/>
    <p:sldId id="262" r:id="rId12"/>
    <p:sldId id="287" r:id="rId13"/>
    <p:sldId id="283" r:id="rId14"/>
    <p:sldId id="264" r:id="rId15"/>
    <p:sldId id="263" r:id="rId16"/>
    <p:sldId id="260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6" r:id="rId28"/>
    <p:sldId id="277" r:id="rId29"/>
    <p:sldId id="278" r:id="rId30"/>
    <p:sldId id="285" r:id="rId31"/>
    <p:sldId id="286" r:id="rId32"/>
    <p:sldId id="280" r:id="rId33"/>
    <p:sldId id="279" r:id="rId34"/>
    <p:sldId id="300" r:id="rId35"/>
    <p:sldId id="299" r:id="rId36"/>
    <p:sldId id="301" r:id="rId37"/>
    <p:sldId id="302" r:id="rId38"/>
    <p:sldId id="303" r:id="rId39"/>
    <p:sldId id="304" r:id="rId40"/>
    <p:sldId id="305" r:id="rId41"/>
    <p:sldId id="308" r:id="rId42"/>
    <p:sldId id="309" r:id="rId43"/>
    <p:sldId id="292" r:id="rId44"/>
    <p:sldId id="291" r:id="rId45"/>
    <p:sldId id="294" r:id="rId46"/>
    <p:sldId id="293" r:id="rId47"/>
    <p:sldId id="295" r:id="rId48"/>
    <p:sldId id="297" r:id="rId49"/>
    <p:sldId id="298" r:id="rId50"/>
    <p:sldId id="307" r:id="rId51"/>
  </p:sldIdLst>
  <p:sldSz cx="12188825" cy="6858000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57"/>
    <p:restoredTop sz="94643"/>
  </p:normalViewPr>
  <p:slideViewPr>
    <p:cSldViewPr snapToGrid="0" snapToObjects="1">
      <p:cViewPr varScale="1">
        <p:scale>
          <a:sx n="107" d="100"/>
          <a:sy n="107" d="100"/>
        </p:scale>
        <p:origin x="176" y="440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92C55-6CFE-3B42-BA20-88DA784C9AC5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7672-EAB5-3646-A12F-663FD11175C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8057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5E8B92-4343-4A56-8FBE-BE3A931AB66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0487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を光らせる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454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dirty="0" smtClean="0"/>
              <a:t>サンプルは，</a:t>
            </a:r>
            <a:r>
              <a:rPr lang="en-US" altLang="ja-JP" sz="1200" dirty="0" err="1" smtClean="0"/>
              <a:t>Blinky</a:t>
            </a:r>
            <a:r>
              <a:rPr lang="en-US" altLang="ja-JP" sz="1200" dirty="0" smtClean="0"/>
              <a:t>\</a:t>
            </a:r>
            <a:r>
              <a:rPr lang="en-US" altLang="ja-JP" sz="1200" dirty="0" err="1" smtClean="0"/>
              <a:t>Cpp</a:t>
            </a:r>
            <a:r>
              <a:rPr lang="ja-JP" altLang="en-US" sz="1200" dirty="0" smtClean="0"/>
              <a:t>配下にある</a:t>
            </a:r>
            <a:r>
              <a:rPr lang="en-US" altLang="ja-JP" sz="1200" dirty="0" err="1" smtClean="0"/>
              <a:t>BlinkyCpp.sln</a:t>
            </a:r>
            <a:r>
              <a:rPr lang="ja-JP" altLang="en-US" sz="1200" dirty="0" smtClean="0"/>
              <a:t>である．</a:t>
            </a:r>
            <a:endParaRPr kumimoji="1" lang="ja-JP" altLang="en-US" sz="1200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0838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0182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https://</a:t>
            </a:r>
            <a:r>
              <a:rPr kumimoji="1" lang="en-US" altLang="ja-JP" dirty="0" err="1" smtClean="0"/>
              <a:t>blogs.msdn.microsoft.com</a:t>
            </a:r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hirosho</a:t>
            </a:r>
            <a:r>
              <a:rPr kumimoji="1" lang="en-US" altLang="ja-JP" dirty="0" smtClean="0"/>
              <a:t>/2015/10/22/iot-hubwindows-10-iot-core/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1219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0766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Raspberry Pi 2</a:t>
            </a:r>
            <a:r>
              <a:rPr kumimoji="1" lang="ja-JP" altLang="en-US" dirty="0" smtClean="0"/>
              <a:t>」「</a:t>
            </a:r>
            <a:r>
              <a:rPr kumimoji="1" lang="en-US" altLang="ja-JP" dirty="0" err="1" smtClean="0"/>
              <a:t>MinnowBoard</a:t>
            </a:r>
            <a:r>
              <a:rPr kumimoji="1" lang="en-US" altLang="ja-JP" dirty="0" smtClean="0"/>
              <a:t> Max</a:t>
            </a:r>
            <a:r>
              <a:rPr kumimoji="1" lang="ja-JP" altLang="en-US" dirty="0" smtClean="0"/>
              <a:t>」「</a:t>
            </a:r>
            <a:r>
              <a:rPr kumimoji="1" lang="en-US" altLang="ja-JP" dirty="0" smtClean="0"/>
              <a:t>DragonBoard410c</a:t>
            </a:r>
            <a:r>
              <a:rPr kumimoji="1" lang="ja-JP" altLang="en-US" dirty="0" smtClean="0"/>
              <a:t>」の</a:t>
            </a:r>
            <a:r>
              <a:rPr kumimoji="1" lang="en-US" altLang="ja-JP" dirty="0" smtClean="0"/>
              <a:t>3</a:t>
            </a:r>
            <a:r>
              <a:rPr kumimoji="1" lang="ja-JP" altLang="en-US" dirty="0" smtClean="0"/>
              <a:t>種類のボードでしか利用できない。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1514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ラズビアンとの比較とその他の製品の入手困難さ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2271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Vs2015,razpy2,3,windows10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571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baseline="0" dirty="0" smtClean="0"/>
              <a:t>http://</a:t>
            </a:r>
            <a:r>
              <a:rPr kumimoji="1" lang="en-US" altLang="ja-JP" baseline="0" dirty="0" err="1" smtClean="0"/>
              <a:t>qiita.com</a:t>
            </a:r>
            <a:r>
              <a:rPr kumimoji="1" lang="en-US" altLang="ja-JP" baseline="0" dirty="0" smtClean="0"/>
              <a:t>/ykatsu111/items/e5875b8319125fc951d5</a:t>
            </a:r>
            <a:r>
              <a:rPr kumimoji="1" lang="ja-JP" altLang="en-US" baseline="0" dirty="0" smtClean="0"/>
              <a:t>　開発環境構築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719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を光らせる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454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を光らせる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454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を光らせる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3F7672-EAB5-3646-A12F-663FD11175C4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454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653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099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4022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0748" y="6026168"/>
            <a:ext cx="4158077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6335434" y="439137"/>
            <a:ext cx="4740997" cy="48159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0" dirty="0"/>
          </a:p>
        </p:txBody>
      </p:sp>
      <p:sp>
        <p:nvSpPr>
          <p:cNvPr id="34" name="Rectangle 33"/>
          <p:cNvSpPr/>
          <p:nvPr/>
        </p:nvSpPr>
        <p:spPr>
          <a:xfrm flipH="1">
            <a:off x="6335435" y="5328104"/>
            <a:ext cx="107507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 flipH="1">
            <a:off x="5730750" y="5325273"/>
            <a:ext cx="531687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 flipH="1">
            <a:off x="6005074" y="4995642"/>
            <a:ext cx="257364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37209" y="957582"/>
            <a:ext cx="4740099" cy="2301300"/>
          </a:xfrm>
          <a:prstGeom prst="rect">
            <a:avLst/>
          </a:prstGeom>
        </p:spPr>
        <p:txBody>
          <a:bodyPr vert="horz" lIns="91440" tIns="0" rIns="91440" bIns="45720" rtlCol="0" anchor="t" anchorCtr="0">
            <a:noAutofit/>
          </a:bodyPr>
          <a:lstStyle>
            <a:lvl1pPr algn="l">
              <a:defRPr sz="6400" b="0" cap="none" spc="133" baseline="0">
                <a:solidFill>
                  <a:srgbClr val="FFFFFF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3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26992" y="3957947"/>
            <a:ext cx="4139395" cy="674364"/>
          </a:xfrm>
        </p:spPr>
        <p:txBody>
          <a:bodyPr tIns="0">
            <a:normAutofit/>
          </a:bodyPr>
          <a:lstStyle>
            <a:lvl1pPr marL="0" indent="0" algn="l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525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13DFB-9003-47F2-BA72-A45DC80D6FE8}" type="datetimeFigureOut">
              <a:rPr kumimoji="1" lang="ja-JP" altLang="en-US" smtClean="0"/>
              <a:t>2016/6/11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5E54F-BE75-4DBC-9F1B-B36626FC875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600433" y="0"/>
            <a:ext cx="11588392" cy="80296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" y="4"/>
            <a:ext cx="526082" cy="803471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2" name="Title 1"/>
          <p:cNvSpPr>
            <a:spLocks noGrp="1"/>
          </p:cNvSpPr>
          <p:nvPr>
            <p:ph type="title" hasCustomPrompt="1"/>
          </p:nvPr>
        </p:nvSpPr>
        <p:spPr>
          <a:xfrm>
            <a:off x="602350" y="1"/>
            <a:ext cx="11586477" cy="803472"/>
          </a:xfrm>
        </p:spPr>
        <p:txBody>
          <a:bodyPr lIns="182880" tIns="0" rIns="182880" anchor="ctr" anchorCtr="0">
            <a:noAutofit/>
          </a:bodyPr>
          <a:lstStyle>
            <a:lvl1pPr algn="l">
              <a:defRPr sz="3733" b="0" cap="none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text slide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220842"/>
            <a:ext cx="10969943" cy="4905324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defRPr lang="en-US" spc="133" dirty="0" smtClean="0"/>
            </a:lvl1pPr>
            <a:lvl2pPr>
              <a:lnSpc>
                <a:spcPct val="120000"/>
              </a:lnSpc>
              <a:defRPr lang="en-US" spc="133" dirty="0" smtClean="0"/>
            </a:lvl2pPr>
            <a:lvl3pPr>
              <a:lnSpc>
                <a:spcPct val="120000"/>
              </a:lnSpc>
              <a:defRPr lang="en-US" spc="133" dirty="0" smtClean="0"/>
            </a:lvl3pPr>
            <a:lvl4pPr>
              <a:lnSpc>
                <a:spcPct val="120000"/>
              </a:lnSpc>
              <a:defRPr lang="en-US" spc="133" dirty="0" smtClean="0"/>
            </a:lvl4pPr>
            <a:lvl5pPr>
              <a:lnSpc>
                <a:spcPct val="120000"/>
              </a:lnSpc>
              <a:defRPr lang="en-US" spc="133" dirty="0"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90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69066" y="619519"/>
            <a:ext cx="9734131" cy="3630748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1369067" y="1794192"/>
            <a:ext cx="9733156" cy="1107016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7200" b="0" cap="none" baseline="0">
                <a:solidFill>
                  <a:schemeClr val="bg1"/>
                </a:solidFill>
                <a:latin typeface="Segoe Light"/>
                <a:cs typeface="Segoe Light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779632" y="2902659"/>
            <a:ext cx="9322591" cy="559473"/>
          </a:xfrm>
        </p:spPr>
        <p:txBody>
          <a:bodyPr anchor="b">
            <a:noAutofit/>
          </a:bodyPr>
          <a:lstStyle>
            <a:lvl1pPr marL="0" indent="0">
              <a:buNone/>
              <a:defRPr sz="2667" b="0">
                <a:solidFill>
                  <a:srgbClr val="FFFFFF"/>
                </a:solidFill>
                <a:latin typeface="Segoe Light"/>
                <a:cs typeface="Segoe Light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61991" y="4323285"/>
            <a:ext cx="531687" cy="530139"/>
          </a:xfrm>
          <a:prstGeom prst="rect">
            <a:avLst/>
          </a:prstGeom>
          <a:solidFill>
            <a:srgbClr val="0072C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1037356" y="3993655"/>
            <a:ext cx="257364" cy="256613"/>
          </a:xfrm>
          <a:prstGeom prst="rect">
            <a:avLst/>
          </a:prstGeom>
          <a:solidFill>
            <a:srgbClr val="6DC2E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369067" y="4323506"/>
            <a:ext cx="1075075" cy="1071943"/>
          </a:xfrm>
          <a:prstGeom prst="rect">
            <a:avLst/>
          </a:prstGeom>
          <a:solidFill>
            <a:srgbClr val="00BC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6" name="Picture 15" descr="Z:\Share\To-Jake\logos_for_jake\MSP_regular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030748" y="6026168"/>
            <a:ext cx="4158077" cy="8318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582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026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5968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3885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547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088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831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1654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225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E198A-EE52-1F4B-8051-987DAF46CD0B}" type="datetimeFigureOut">
              <a:rPr kumimoji="1" lang="ja-JP" altLang="en-US" smtClean="0"/>
              <a:t>2016/6/11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ED3E8-3F34-E043-A828-D89C47975F3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651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wnloads/raspbian/" TargetMode="External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atmarkit.co.jp/ait/articles/1603/28/news011.html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windows/iot/getstarted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youtube.com/watch?v=-QnZy0PGr7k&amp;list=PL1ljc761XCiZGN6L4Z_HcK6RF7htW1EKj&amp;index=1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qiita.com/kanaharu/items/51c1c8499c53416e9f41" TargetMode="External"/><Relationship Id="rId4" Type="http://schemas.openxmlformats.org/officeDocument/2006/relationships/hyperlink" Target="http://qiita.com/linyixian/items/e319c5f63f9e57459ac0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qiita.com/ykatsu111/items/e5875b8319125fc951d5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3" Type="http://schemas.openxmlformats.org/officeDocument/2006/relationships/hyperlink" Target="https://github.com/ms-iot/sample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hackster.io/windowsiot/projects" TargetMode="External"/><Relationship Id="rId3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hyperlink" Target="https://www.hackster.io/windowsiot/rgb-led-sample-729ea7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nicovideo.jp/user/1805475" TargetMode="External"/><Relationship Id="rId3" Type="http://schemas.openxmlformats.org/officeDocument/2006/relationships/hyperlink" Target="http://www.nicovideo.jp/mylist/21945950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windows.com/buildingapps/tag/iot/" TargetMode="External"/><Relationship Id="rId4" Type="http://schemas.openxmlformats.org/officeDocument/2006/relationships/hyperlink" Target="https://blogs.msdn.microsoft.com/hirosho/" TargetMode="External"/><Relationship Id="rId5" Type="http://schemas.openxmlformats.org/officeDocument/2006/relationships/hyperlink" Target="http://www.atmarkit.co.jp/ait/series/3192/index.html" TargetMode="External"/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coelacanth.jp.net/uwp-%E5%88%9D%E5%BF%83%E8%80%85%E7%9B%AE%E7%B7%9A%E3%81%A7windows-10-iot%EF%BC%9A002-%E5%85%89%E9%87%8F%E3%82%92%E6%B8%AC%E5%AE%9A%E3%81%97%E3%82%88%E3%81%86/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4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s://www.microsoft.com/cognitive-service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g"/><Relationship Id="rId3" Type="http://schemas.openxmlformats.org/officeDocument/2006/relationships/hyperlink" Target="http://getirkit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3" Type="http://schemas.openxmlformats.org/officeDocument/2006/relationships/hyperlink" Target="http://www.ux-xu.com/product/bocco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397375" y="2143429"/>
            <a:ext cx="4740099" cy="901811"/>
          </a:xfrm>
        </p:spPr>
        <p:txBody>
          <a:bodyPr/>
          <a:lstStyle/>
          <a:p>
            <a:r>
              <a:rPr kumimoji="1" lang="en-US" altLang="ja-JP" sz="3600" dirty="0" err="1" smtClean="0">
                <a:latin typeface="+mn-lt"/>
              </a:rPr>
              <a:t>IoT</a:t>
            </a:r>
            <a:r>
              <a:rPr kumimoji="1" lang="ja-JP" altLang="en-US" sz="3600" dirty="0" smtClean="0">
                <a:latin typeface="+mn-lt"/>
              </a:rPr>
              <a:t>技術入門</a:t>
            </a:r>
            <a:endParaRPr kumimoji="1" lang="ja-JP" altLang="en-US" sz="3600" dirty="0">
              <a:latin typeface="+mn-lt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277246" y="2907951"/>
            <a:ext cx="4740099" cy="674364"/>
          </a:xfrm>
        </p:spPr>
        <p:txBody>
          <a:bodyPr>
            <a:normAutofit fontScale="85000" lnSpcReduction="10000"/>
          </a:bodyPr>
          <a:lstStyle/>
          <a:p>
            <a:r>
              <a:rPr lang="ja-JP" altLang="en-US" sz="2800" dirty="0">
                <a:latin typeface="+mn-lt"/>
              </a:rPr>
              <a:t>～電子工作</a:t>
            </a:r>
            <a:r>
              <a:rPr lang="en-US" altLang="ja-JP" sz="2800" dirty="0">
                <a:latin typeface="+mn-lt"/>
              </a:rPr>
              <a:t>,</a:t>
            </a:r>
            <a:r>
              <a:rPr lang="en-US" altLang="ja-JP" sz="2800" dirty="0" err="1">
                <a:latin typeface="+mn-lt"/>
              </a:rPr>
              <a:t>IoT</a:t>
            </a:r>
            <a:r>
              <a:rPr lang="ja-JP" altLang="en-US" sz="2800" dirty="0">
                <a:latin typeface="+mn-lt"/>
              </a:rPr>
              <a:t>を</a:t>
            </a:r>
            <a:r>
              <a:rPr lang="en-US" altLang="ja-JP" sz="2800" dirty="0">
                <a:latin typeface="+mn-lt"/>
              </a:rPr>
              <a:t>Windows</a:t>
            </a:r>
            <a:r>
              <a:rPr lang="ja-JP" altLang="en-US" sz="2800" dirty="0">
                <a:latin typeface="+mn-lt"/>
              </a:rPr>
              <a:t>で作る～</a:t>
            </a:r>
            <a:endParaRPr kumimoji="1" lang="ja-JP" altLang="en-US" dirty="0">
              <a:latin typeface="+mn-lt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03" y="472222"/>
            <a:ext cx="5982979" cy="44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Windows 10 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とは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96" y="803473"/>
            <a:ext cx="10738624" cy="6040477"/>
          </a:xfrm>
        </p:spPr>
      </p:pic>
    </p:spTree>
    <p:extLst>
      <p:ext uri="{BB962C8B-B14F-4D97-AF65-F5344CB8AC3E}">
        <p14:creationId xmlns:p14="http://schemas.microsoft.com/office/powerpoint/2010/main" val="212385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Windows 10 </a:t>
            </a:r>
            <a:r>
              <a:rPr lang="en-US" altLang="ja-JP" dirty="0" err="1" smtClean="0"/>
              <a:t>IoT</a:t>
            </a:r>
            <a:r>
              <a:rPr lang="en-US" altLang="ja-JP" dirty="0"/>
              <a:t> </a:t>
            </a:r>
            <a:r>
              <a:rPr lang="en-US" altLang="ja-JP" dirty="0" smtClean="0"/>
              <a:t>Core</a:t>
            </a:r>
            <a:r>
              <a:rPr lang="ja-JP" altLang="en-US" dirty="0" smtClean="0"/>
              <a:t>とは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 smtClean="0"/>
              <a:t>Windows 10 </a:t>
            </a:r>
            <a:r>
              <a:rPr kumimoji="1" lang="en-US" altLang="ja-JP" dirty="0" err="1" smtClean="0"/>
              <a:t>IoT</a:t>
            </a:r>
            <a:r>
              <a:rPr kumimoji="1" lang="en-US" altLang="ja-JP" dirty="0" smtClean="0"/>
              <a:t> Core</a:t>
            </a:r>
            <a:r>
              <a:rPr lang="ja-JP" altLang="en-US" dirty="0" smtClean="0"/>
              <a:t>とは</a:t>
            </a:r>
            <a:endParaRPr lang="en-US" altLang="ja-JP" dirty="0" smtClean="0"/>
          </a:p>
          <a:p>
            <a:pPr>
              <a:buFontTx/>
              <a:buChar char="-"/>
            </a:pPr>
            <a:r>
              <a:rPr lang="en-US" altLang="ja-JP" sz="2400" dirty="0" smtClean="0"/>
              <a:t>Windows </a:t>
            </a:r>
            <a:r>
              <a:rPr lang="en-US" altLang="ja-JP" sz="2400" dirty="0"/>
              <a:t>10 </a:t>
            </a:r>
            <a:r>
              <a:rPr lang="ja-JP" altLang="en-US" sz="2400" dirty="0"/>
              <a:t>カーネルを利用しつつ機能を最小限とし</a:t>
            </a:r>
            <a:r>
              <a:rPr lang="ja-JP" altLang="en-US" sz="2400" dirty="0" smtClean="0"/>
              <a:t>、主に組み込み用途で使われる小型ボードコンピュータで起動可能な</a:t>
            </a:r>
            <a:r>
              <a:rPr lang="en-US" altLang="ja-JP" sz="2400" dirty="0" smtClean="0"/>
              <a:t>OS</a:t>
            </a:r>
          </a:p>
          <a:p>
            <a:pPr marL="0" indent="0">
              <a:buNone/>
            </a:pPr>
            <a:r>
              <a:rPr lang="en-US" altLang="ja-JP" sz="2400" dirty="0" smtClean="0"/>
              <a:t>-</a:t>
            </a:r>
            <a:r>
              <a:rPr lang="ja-JP" altLang="en-US" sz="2400" dirty="0" smtClean="0"/>
              <a:t>デスクトップやモバイルデバイス向けの</a:t>
            </a:r>
            <a:r>
              <a:rPr lang="en-US" altLang="ja-JP" sz="2400" dirty="0" smtClean="0"/>
              <a:t>windows10</a:t>
            </a:r>
            <a:r>
              <a:rPr lang="ja-JP" altLang="en-US" sz="2400" dirty="0" smtClean="0"/>
              <a:t>とは異なる</a:t>
            </a:r>
            <a:endParaRPr lang="en-US" altLang="ja-JP" sz="2400" dirty="0" smtClean="0"/>
          </a:p>
        </p:txBody>
      </p:sp>
      <p:pic>
        <p:nvPicPr>
          <p:cNvPr id="4" name="図 3" descr="pi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67" y="4310717"/>
            <a:ext cx="2549533" cy="1859373"/>
          </a:xfrm>
          <a:prstGeom prst="rect">
            <a:avLst/>
          </a:prstGeom>
        </p:spPr>
      </p:pic>
      <p:pic>
        <p:nvPicPr>
          <p:cNvPr id="5" name="図 4" descr="db410c-top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904" y="4371189"/>
            <a:ext cx="2775480" cy="1977529"/>
          </a:xfrm>
          <a:prstGeom prst="rect">
            <a:avLst/>
          </a:prstGeom>
        </p:spPr>
      </p:pic>
      <p:pic>
        <p:nvPicPr>
          <p:cNvPr id="6" name="図 5" descr="minnowboardmax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345" y="4371189"/>
            <a:ext cx="2626133" cy="179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87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Windows10 </a:t>
            </a:r>
            <a:r>
              <a:rPr kumimoji="1" lang="en-US" altLang="ja-JP" dirty="0" err="1" smtClean="0"/>
              <a:t>IoT</a:t>
            </a:r>
            <a:r>
              <a:rPr kumimoji="1" lang="en-US" altLang="ja-JP" dirty="0" smtClean="0"/>
              <a:t> Core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effectLst>
            <a:softEdge rad="1270000"/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利用されるシングルボードコンピュータ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en-US" altLang="ja-JP" dirty="0" smtClean="0"/>
              <a:t>Raspberry Pi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dirty="0" smtClean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dirty="0" smtClean="0"/>
              <a:t>ARM</a:t>
            </a:r>
            <a:r>
              <a:rPr lang="ja-JP" altLang="en-US" dirty="0"/>
              <a:t>ベースのコンピュータ</a:t>
            </a:r>
            <a:r>
              <a:rPr lang="ja-JP" altLang="en-US" dirty="0" smtClean="0"/>
              <a:t>であるが、</a:t>
            </a:r>
            <a:r>
              <a:rPr lang="en-US" altLang="ja-JP" dirty="0" smtClean="0"/>
              <a:t>GPIO</a:t>
            </a:r>
            <a:r>
              <a:rPr lang="ja-JP" altLang="en-US" dirty="0" smtClean="0"/>
              <a:t>（</a:t>
            </a:r>
            <a:r>
              <a:rPr lang="en-US" altLang="ja-JP" dirty="0"/>
              <a:t>General Purpose Input/Output</a:t>
            </a:r>
            <a:r>
              <a:rPr lang="ja-JP" altLang="en-US" dirty="0"/>
              <a:t>（汎用入出力）</a:t>
            </a:r>
            <a:r>
              <a:rPr lang="ja-JP" altLang="en-US" dirty="0" smtClean="0"/>
              <a:t>）がピンとして引き出されており、マイクロコントローラのようにデジタル信号を扱える。</a:t>
            </a:r>
            <a:endParaRPr lang="en-US" altLang="ja-JP" dirty="0" smtClean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</p:txBody>
      </p:sp>
      <p:pic>
        <p:nvPicPr>
          <p:cNvPr id="4" name="図 3" descr="pi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300" y="803473"/>
            <a:ext cx="2469069" cy="180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24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Windows 10 </a:t>
            </a:r>
            <a:r>
              <a:rPr lang="en-US" altLang="ja-JP" dirty="0" err="1"/>
              <a:t>IoT</a:t>
            </a:r>
            <a:r>
              <a:rPr lang="en-US" altLang="ja-JP" dirty="0"/>
              <a:t> </a:t>
            </a:r>
            <a:r>
              <a:rPr lang="en-US" altLang="ja-JP" dirty="0" smtClean="0"/>
              <a:t>Core</a:t>
            </a:r>
            <a:r>
              <a:rPr lang="en-US" altLang="ja-JP" dirty="0"/>
              <a:t> </a:t>
            </a:r>
            <a:r>
              <a:rPr lang="ja-JP" altLang="en-US" dirty="0" smtClean="0"/>
              <a:t>のいいところ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350" y="1242107"/>
            <a:ext cx="10969943" cy="4905324"/>
          </a:xfrm>
        </p:spPr>
        <p:txBody>
          <a:bodyPr>
            <a:normAutofit lnSpcReduction="10000"/>
          </a:bodyPr>
          <a:lstStyle/>
          <a:p>
            <a:pPr defTabSz="9144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altLang="ja-JP" dirty="0" smtClean="0"/>
              <a:t>Windows </a:t>
            </a:r>
            <a:r>
              <a:rPr lang="en-US" altLang="ja-JP" dirty="0"/>
              <a:t>10</a:t>
            </a:r>
            <a:r>
              <a:rPr lang="ja-JP" altLang="en-US" dirty="0"/>
              <a:t>上に</a:t>
            </a:r>
            <a:r>
              <a:rPr lang="en-US" altLang="ja-JP" dirty="0"/>
              <a:t>Visual Studio 2015</a:t>
            </a:r>
            <a:r>
              <a:rPr lang="ja-JP" altLang="en-US" dirty="0"/>
              <a:t>を</a:t>
            </a:r>
            <a:r>
              <a:rPr lang="ja-JP" altLang="en-US" dirty="0" smtClean="0"/>
              <a:t>インストールすることでデスクトップとほぼ同じ環境で開発</a:t>
            </a:r>
            <a:r>
              <a:rPr lang="ja-JP" altLang="en-US" dirty="0"/>
              <a:t>できる</a:t>
            </a:r>
            <a:endParaRPr lang="en-US" altLang="ja-JP" dirty="0"/>
          </a:p>
          <a:p>
            <a:pPr lvl="0" defTabSz="9144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en-US" altLang="ja-JP" dirty="0" smtClean="0"/>
          </a:p>
          <a:p>
            <a:pPr lvl="0" defTabSz="9144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altLang="ja-JP" dirty="0" smtClean="0"/>
              <a:t>PC</a:t>
            </a:r>
            <a:r>
              <a:rPr lang="ja-JP" altLang="en-US" dirty="0"/>
              <a:t>向けの開発ツールをそのまま組み込み機器にも応用</a:t>
            </a:r>
            <a:r>
              <a:rPr lang="ja-JP" altLang="en-US" dirty="0" smtClean="0"/>
              <a:t>できる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→</a:t>
            </a:r>
            <a:r>
              <a:rPr lang="en-US" altLang="ja-JP" dirty="0" smtClean="0"/>
              <a:t>Visual studio</a:t>
            </a:r>
            <a:r>
              <a:rPr lang="ja-JP" altLang="en-US" dirty="0" smtClean="0"/>
              <a:t>でハードウェアもかじれる！！！</a:t>
            </a:r>
            <a:endParaRPr lang="en-US" altLang="ja-JP" dirty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u="sng" dirty="0" smtClean="0"/>
              <a:t>UWP</a:t>
            </a:r>
            <a:r>
              <a:rPr lang="ja-JP" altLang="en-US" u="sng" dirty="0" smtClean="0"/>
              <a:t>が動くので、</a:t>
            </a:r>
            <a:r>
              <a:rPr lang="en-US" altLang="ja-JP" u="sng" dirty="0" smtClean="0">
                <a:solidFill>
                  <a:srgbClr val="FF0000"/>
                </a:solidFill>
              </a:rPr>
              <a:t>@</a:t>
            </a:r>
            <a:r>
              <a:rPr lang="en-US" altLang="ja-JP" u="sng" dirty="0" err="1" smtClean="0">
                <a:solidFill>
                  <a:srgbClr val="FF0000"/>
                </a:solidFill>
              </a:rPr>
              <a:t>garrich</a:t>
            </a:r>
            <a:r>
              <a:rPr lang="ja-JP" altLang="en-US" u="sng" dirty="0" smtClean="0"/>
              <a:t>さんのスライドを見て「やってみよう！！！」って思ってた人はおすすめ</a:t>
            </a:r>
            <a:endParaRPr lang="en-US" altLang="ja-JP" u="sng" dirty="0" smtClean="0"/>
          </a:p>
        </p:txBody>
      </p:sp>
    </p:spTree>
    <p:extLst>
      <p:ext uri="{BB962C8B-B14F-4D97-AF65-F5344CB8AC3E}">
        <p14:creationId xmlns:p14="http://schemas.microsoft.com/office/powerpoint/2010/main" val="1100130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その他の</a:t>
            </a:r>
            <a:r>
              <a:rPr lang="en-US" altLang="ja-JP" dirty="0" smtClean="0"/>
              <a:t>OS</a:t>
            </a:r>
            <a:r>
              <a:rPr lang="ja-JP" altLang="en-US" dirty="0" smtClean="0"/>
              <a:t>と比べて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441" y="1220842"/>
            <a:ext cx="11259130" cy="5434648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 </a:t>
            </a:r>
            <a:r>
              <a:rPr lang="en-US" altLang="ja-JP" dirty="0" smtClean="0"/>
              <a:t>R</a:t>
            </a:r>
            <a:r>
              <a:rPr kumimoji="1" lang="en-US" altLang="ja-JP" dirty="0" smtClean="0"/>
              <a:t>aspberry Pi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 </a:t>
            </a:r>
            <a:r>
              <a:rPr kumimoji="1" lang="ja-JP" altLang="en-US" dirty="0" smtClean="0"/>
              <a:t>他の</a:t>
            </a:r>
            <a:r>
              <a:rPr kumimoji="1" lang="en-US" altLang="ja-JP" dirty="0" smtClean="0"/>
              <a:t>OS</a:t>
            </a:r>
          </a:p>
          <a:p>
            <a:r>
              <a:rPr lang="en-US" altLang="ja-JP" dirty="0" err="1" smtClean="0"/>
              <a:t>Raspbian</a:t>
            </a:r>
            <a:r>
              <a:rPr lang="en-US" altLang="ja-JP" dirty="0" smtClean="0"/>
              <a:t>: </a:t>
            </a:r>
            <a:r>
              <a:rPr lang="en-US" altLang="ja-JP" sz="1300" dirty="0">
                <a:hlinkClick r:id="rId3"/>
              </a:rPr>
              <a:t>https://</a:t>
            </a:r>
            <a:r>
              <a:rPr lang="en-US" altLang="ja-JP" sz="1300" dirty="0" err="1">
                <a:hlinkClick r:id="rId3"/>
              </a:rPr>
              <a:t>www.raspberrypi.org</a:t>
            </a:r>
            <a:r>
              <a:rPr lang="en-US" altLang="ja-JP" sz="1300" dirty="0">
                <a:hlinkClick r:id="rId3"/>
              </a:rPr>
              <a:t>/downloads/</a:t>
            </a:r>
            <a:r>
              <a:rPr lang="en-US" altLang="ja-JP" sz="1300" dirty="0" err="1">
                <a:hlinkClick r:id="rId3"/>
              </a:rPr>
              <a:t>raspbian</a:t>
            </a:r>
            <a:r>
              <a:rPr lang="en-US" altLang="ja-JP" sz="1300" dirty="0">
                <a:hlinkClick r:id="rId3"/>
              </a:rPr>
              <a:t>/  </a:t>
            </a:r>
            <a:r>
              <a:rPr lang="en-US" altLang="ja-JP" sz="1300" dirty="0"/>
              <a:t>                                                                          </a:t>
            </a:r>
            <a:r>
              <a:rPr lang="ja-JP" altLang="en-US" dirty="0" smtClean="0"/>
              <a:t>　　　</a:t>
            </a:r>
            <a:endParaRPr lang="en-US" altLang="ja-JP" dirty="0" smtClean="0"/>
          </a:p>
          <a:p>
            <a:r>
              <a:rPr lang="en-US" altLang="ja-JP" sz="2400" dirty="0" err="1" smtClean="0"/>
              <a:t>Debian</a:t>
            </a:r>
            <a:r>
              <a:rPr lang="ja-JP" altLang="en-US" sz="2400" dirty="0"/>
              <a:t>ベースの</a:t>
            </a:r>
            <a:r>
              <a:rPr lang="en-US" altLang="ja-JP" sz="2400" dirty="0" smtClean="0"/>
              <a:t>Linux</a:t>
            </a:r>
          </a:p>
          <a:p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200" dirty="0" smtClean="0"/>
              <a:t>文献や作例も豊富、</a:t>
            </a:r>
            <a:r>
              <a:rPr lang="en-US" altLang="ja-JP" sz="2200" dirty="0" smtClean="0"/>
              <a:t>Linux</a:t>
            </a:r>
            <a:r>
              <a:rPr lang="ja-JP" altLang="en-US" sz="2200" dirty="0" smtClean="0"/>
              <a:t>がいじったことがある人ならとっつきやすい</a:t>
            </a:r>
            <a:r>
              <a:rPr lang="en-US" altLang="ja-JP" sz="2200" dirty="0" smtClean="0"/>
              <a:t>.</a:t>
            </a:r>
          </a:p>
          <a:p>
            <a:pPr marL="0" indent="0">
              <a:buNone/>
            </a:pPr>
            <a:r>
              <a:rPr lang="ja-JP" altLang="en-US" sz="2200" dirty="0" smtClean="0"/>
              <a:t>やりたいことを実現するのに、プログラミング初心者だとちょっと大変</a:t>
            </a:r>
            <a:endParaRPr lang="en-US" altLang="ja-JP" sz="2200" dirty="0" smtClean="0"/>
          </a:p>
          <a:p>
            <a:pPr marL="0" indent="0">
              <a:buNone/>
            </a:pPr>
            <a:endParaRPr lang="en-US" altLang="ja-JP" sz="2200" dirty="0" smtClean="0"/>
          </a:p>
          <a:p>
            <a:pPr marL="0" indent="0">
              <a:buNone/>
            </a:pPr>
            <a:r>
              <a:rPr lang="ja-JP" altLang="en-US" sz="2200" dirty="0" smtClean="0"/>
              <a:t>（</a:t>
            </a:r>
            <a:r>
              <a:rPr lang="en-US" altLang="ja-JP" sz="2200" dirty="0" smtClean="0"/>
              <a:t>Linux</a:t>
            </a:r>
            <a:r>
              <a:rPr lang="ja-JP" altLang="en-US" sz="2200" dirty="0" smtClean="0"/>
              <a:t>の基本操作、</a:t>
            </a:r>
            <a:r>
              <a:rPr lang="en-US" altLang="ja-JP" sz="2200" dirty="0" smtClean="0"/>
              <a:t>GPIO</a:t>
            </a:r>
            <a:r>
              <a:rPr lang="ja-JP" altLang="en-US" sz="2200" dirty="0" smtClean="0"/>
              <a:t>を制御するライブラリの選定など</a:t>
            </a:r>
            <a:r>
              <a:rPr lang="en-US" altLang="ja-JP" sz="2200" dirty="0" smtClean="0"/>
              <a:t>…</a:t>
            </a:r>
            <a:r>
              <a:rPr lang="ja-JP" altLang="en-US" sz="2200" dirty="0" smtClean="0"/>
              <a:t>）</a:t>
            </a:r>
            <a:endParaRPr lang="en-US" altLang="ja-JP" sz="2200" dirty="0"/>
          </a:p>
          <a:p>
            <a:pPr marL="0" indent="0">
              <a:buNone/>
            </a:pPr>
            <a:endParaRPr lang="en-US" altLang="ja-JP" sz="2200" dirty="0" smtClean="0"/>
          </a:p>
        </p:txBody>
      </p:sp>
      <p:pic>
        <p:nvPicPr>
          <p:cNvPr id="4" name="図 3" descr="raspber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323" y="1220842"/>
            <a:ext cx="1703828" cy="217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71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必要な環境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441" y="1220841"/>
            <a:ext cx="11446046" cy="5266049"/>
          </a:xfrm>
        </p:spPr>
        <p:txBody>
          <a:bodyPr>
            <a:normAutofit lnSpcReduction="10000"/>
          </a:bodyPr>
          <a:lstStyle/>
          <a:p>
            <a:r>
              <a:rPr kumimoji="1" lang="ja-JP" altLang="en-US" dirty="0" smtClean="0"/>
              <a:t>必要な環境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sz="2800" dirty="0"/>
              <a:t>アプリケーション：</a:t>
            </a:r>
            <a:r>
              <a:rPr lang="en-US" altLang="ja-JP" sz="2800" dirty="0"/>
              <a:t>Visual Studio </a:t>
            </a:r>
            <a:r>
              <a:rPr lang="en-US" altLang="ja-JP" sz="2800" dirty="0" smtClean="0"/>
              <a:t>2015 Community</a:t>
            </a:r>
          </a:p>
          <a:p>
            <a:pPr marL="0" indent="0">
              <a:buNone/>
            </a:pPr>
            <a:r>
              <a:rPr lang="en-US" altLang="ja-JP" sz="2400" dirty="0" smtClean="0"/>
              <a:t>-</a:t>
            </a:r>
            <a:r>
              <a:rPr lang="en-US" altLang="ja-JP" sz="2400" dirty="0" err="1" smtClean="0"/>
              <a:t>IoT</a:t>
            </a:r>
            <a:r>
              <a:rPr lang="ja-JP" altLang="en-US" sz="2400" dirty="0" smtClean="0"/>
              <a:t>デバイスとのリモートによる開発を行うのに必須！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800" dirty="0" smtClean="0"/>
              <a:t>ホスト</a:t>
            </a:r>
            <a:r>
              <a:rPr lang="en-US" altLang="ja-JP" sz="2800" dirty="0" err="1" smtClean="0"/>
              <a:t>OS:Windows</a:t>
            </a:r>
            <a:r>
              <a:rPr lang="en-US" altLang="ja-JP" sz="2800" dirty="0" smtClean="0"/>
              <a:t> 10</a:t>
            </a:r>
          </a:p>
          <a:p>
            <a:pPr marL="0" indent="0">
              <a:buNone/>
            </a:pPr>
            <a:r>
              <a:rPr lang="en-US" altLang="ja-JP" sz="2400" dirty="0" smtClean="0"/>
              <a:t>-Windows10</a:t>
            </a:r>
            <a:r>
              <a:rPr lang="ja-JP" altLang="en-US" sz="2400" dirty="0" smtClean="0"/>
              <a:t>の環境から</a:t>
            </a:r>
            <a:r>
              <a:rPr lang="en-US" altLang="ja-JP" sz="2400" dirty="0" err="1" smtClean="0"/>
              <a:t>microSD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Windows10 </a:t>
            </a:r>
            <a:r>
              <a:rPr lang="en-US" altLang="ja-JP" sz="2400" dirty="0" err="1" smtClean="0"/>
              <a:t>IoT</a:t>
            </a:r>
            <a:r>
              <a:rPr lang="ja-JP" altLang="en-US" sz="2400" dirty="0" smtClean="0"/>
              <a:t>のイメージを書き込む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800" dirty="0" smtClean="0"/>
              <a:t>シングルボードコンピュータ：</a:t>
            </a:r>
            <a:r>
              <a:rPr lang="en-US" altLang="ja-JP" sz="2800" dirty="0" smtClean="0">
                <a:solidFill>
                  <a:srgbClr val="000000"/>
                </a:solidFill>
              </a:rPr>
              <a:t>Raspberry </a:t>
            </a:r>
            <a:r>
              <a:rPr lang="en-US" altLang="ja-JP" sz="2800" dirty="0">
                <a:solidFill>
                  <a:srgbClr val="000000"/>
                </a:solidFill>
              </a:rPr>
              <a:t>Pi </a:t>
            </a:r>
            <a:r>
              <a:rPr lang="en-US" altLang="ja-JP" sz="2800" dirty="0" smtClean="0">
                <a:solidFill>
                  <a:srgbClr val="000000"/>
                </a:solidFill>
              </a:rPr>
              <a:t>2</a:t>
            </a:r>
            <a:endParaRPr lang="en-US" altLang="ja-JP" sz="2800" dirty="0"/>
          </a:p>
          <a:p>
            <a:pPr marL="0" indent="0">
              <a:buNone/>
            </a:pPr>
            <a:r>
              <a:rPr lang="en-US" altLang="ja-JP" sz="2400" dirty="0">
                <a:solidFill>
                  <a:srgbClr val="000000"/>
                </a:solidFill>
              </a:rPr>
              <a:t>-</a:t>
            </a:r>
            <a:r>
              <a:rPr lang="en-US" altLang="ja-JP" sz="2400" dirty="0">
                <a:solidFill>
                  <a:srgbClr val="000000"/>
                </a:solidFill>
                <a:hlinkClick r:id="rId3"/>
              </a:rPr>
              <a:t>Raspberry Pi 3</a:t>
            </a:r>
            <a:r>
              <a:rPr lang="en-US" altLang="ja-JP" sz="2400" dirty="0" smtClean="0">
                <a:solidFill>
                  <a:srgbClr val="000000"/>
                </a:solidFill>
              </a:rPr>
              <a:t>,</a:t>
            </a:r>
            <a:r>
              <a:rPr lang="en-US" altLang="ja-JP" sz="2400" dirty="0" smtClean="0"/>
              <a:t> </a:t>
            </a:r>
            <a:r>
              <a:rPr lang="en-US" altLang="ja-JP" sz="2400" dirty="0" err="1"/>
              <a:t>MinnowBoard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Max,</a:t>
            </a:r>
            <a:r>
              <a:rPr lang="en-US" altLang="ja-JP" sz="2400" dirty="0"/>
              <a:t> </a:t>
            </a:r>
            <a:r>
              <a:rPr lang="en-US" altLang="ja-JP" sz="2400" dirty="0" smtClean="0"/>
              <a:t>DragonBoard410c</a:t>
            </a:r>
            <a:r>
              <a:rPr lang="ja-JP" altLang="en-US" sz="2400" dirty="0" smtClean="0"/>
              <a:t>でも可能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　</a:t>
            </a:r>
            <a:r>
              <a:rPr lang="en-US" altLang="ja-JP" sz="2400" dirty="0" smtClean="0"/>
              <a:t>➡</a:t>
            </a:r>
            <a:r>
              <a:rPr lang="ja-JP" altLang="en-US" sz="2400" dirty="0" smtClean="0"/>
              <a:t>しかし、</a:t>
            </a:r>
            <a:r>
              <a:rPr lang="en-US" altLang="ja-JP" sz="2400" dirty="0" smtClean="0"/>
              <a:t>Raspberry Pi </a:t>
            </a:r>
            <a:r>
              <a:rPr lang="ja-JP" altLang="en-US" sz="2400" dirty="0" smtClean="0"/>
              <a:t>以外のデバイスは日本では入手しにくい。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lang="en-US" altLang="ja-JP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893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実際に</a:t>
            </a:r>
            <a:r>
              <a:rPr kumimoji="1" lang="en-US" altLang="ja-JP" dirty="0" smtClean="0"/>
              <a:t>Windows </a:t>
            </a:r>
            <a:r>
              <a:rPr kumimoji="1" lang="en-US" altLang="ja-JP" dirty="0" err="1" smtClean="0"/>
              <a:t>IoT</a:t>
            </a:r>
            <a:r>
              <a:rPr kumimoji="1" lang="ja-JP" altLang="en-US" dirty="0" smtClean="0"/>
              <a:t>を始めてみよう！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3662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441" y="1220842"/>
            <a:ext cx="11302925" cy="4905324"/>
          </a:xfrm>
        </p:spPr>
        <p:txBody>
          <a:bodyPr/>
          <a:lstStyle/>
          <a:p>
            <a:r>
              <a:rPr kumimoji="1" lang="ja-JP" altLang="en-US" dirty="0" smtClean="0"/>
              <a:t>はじめに</a:t>
            </a:r>
            <a:endParaRPr kumimoji="1" lang="en-US" altLang="ja-JP" dirty="0" smtClean="0"/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ja-JP" sz="2400" dirty="0" smtClean="0"/>
              <a:t>Windows </a:t>
            </a:r>
            <a:r>
              <a:rPr kumimoji="1" lang="en-US" altLang="ja-JP" sz="2400" dirty="0" err="1" smtClean="0"/>
              <a:t>IoT</a:t>
            </a:r>
            <a:r>
              <a:rPr kumimoji="1" lang="ja-JP" altLang="en-US" sz="2400" dirty="0" smtClean="0"/>
              <a:t>を</a:t>
            </a:r>
            <a:r>
              <a:rPr lang="en-US" altLang="ja-JP" sz="2400" dirty="0">
                <a:solidFill>
                  <a:srgbClr val="000000"/>
                </a:solidFill>
              </a:rPr>
              <a:t>Raspberry Pi </a:t>
            </a:r>
            <a:r>
              <a:rPr lang="en-US" altLang="ja-JP" sz="2400" dirty="0" smtClean="0">
                <a:solidFill>
                  <a:srgbClr val="000000"/>
                </a:solidFill>
              </a:rPr>
              <a:t>2</a:t>
            </a:r>
            <a:r>
              <a:rPr lang="ja-JP" altLang="en-US" sz="2400" dirty="0" smtClean="0">
                <a:solidFill>
                  <a:srgbClr val="000000"/>
                </a:solidFill>
              </a:rPr>
              <a:t>にインストールし、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Microsoft</a:t>
            </a:r>
            <a:r>
              <a:rPr lang="ja-JP" altLang="en-US" sz="2400" dirty="0" smtClean="0">
                <a:solidFill>
                  <a:srgbClr val="000000"/>
                </a:solidFill>
              </a:rPr>
              <a:t>が配布しているサンプルの実行を行います。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sz="2400" dirty="0">
                <a:solidFill>
                  <a:srgbClr val="000000"/>
                </a:solidFill>
                <a:hlinkClick r:id="rId3"/>
              </a:rPr>
              <a:t>https://</a:t>
            </a:r>
            <a:r>
              <a:rPr lang="en-US" altLang="ja-JP" sz="2400" dirty="0" err="1">
                <a:solidFill>
                  <a:srgbClr val="000000"/>
                </a:solidFill>
                <a:hlinkClick r:id="rId3"/>
              </a:rPr>
              <a:t>developer.microsoft.com</a:t>
            </a:r>
            <a:r>
              <a:rPr lang="en-US" altLang="ja-JP" sz="2400" dirty="0">
                <a:solidFill>
                  <a:srgbClr val="000000"/>
                </a:solidFill>
                <a:hlinkClick r:id="rId3"/>
              </a:rPr>
              <a:t>/</a:t>
            </a:r>
            <a:r>
              <a:rPr lang="en-US" altLang="ja-JP" sz="2400" dirty="0" err="1">
                <a:solidFill>
                  <a:srgbClr val="000000"/>
                </a:solidFill>
                <a:hlinkClick r:id="rId3"/>
              </a:rPr>
              <a:t>en</a:t>
            </a:r>
            <a:r>
              <a:rPr lang="en-US" altLang="ja-JP" sz="2400" dirty="0">
                <a:solidFill>
                  <a:srgbClr val="000000"/>
                </a:solidFill>
                <a:hlinkClick r:id="rId3"/>
              </a:rPr>
              <a:t>-us/windows/</a:t>
            </a:r>
            <a:r>
              <a:rPr lang="en-US" altLang="ja-JP" sz="2400" dirty="0" err="1">
                <a:solidFill>
                  <a:srgbClr val="000000"/>
                </a:solidFill>
                <a:hlinkClick r:id="rId3"/>
              </a:rPr>
              <a:t>iot</a:t>
            </a:r>
            <a:r>
              <a:rPr lang="en-US" altLang="ja-JP" sz="2400" dirty="0">
                <a:solidFill>
                  <a:srgbClr val="000000"/>
                </a:solidFill>
                <a:hlinkClick r:id="rId3"/>
              </a:rPr>
              <a:t>/</a:t>
            </a:r>
            <a:r>
              <a:rPr lang="en-US" altLang="ja-JP" sz="2400" dirty="0" err="1">
                <a:solidFill>
                  <a:srgbClr val="000000"/>
                </a:solidFill>
                <a:hlinkClick r:id="rId3"/>
              </a:rPr>
              <a:t>getstarted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5" name="図 4" descr="スクリーンショット 2016-06-02 0.47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50" y="3487503"/>
            <a:ext cx="7936409" cy="3162434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207655" y="4229232"/>
            <a:ext cx="6272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公式サイトから</a:t>
            </a:r>
            <a:r>
              <a:rPr lang="en-US" altLang="ja-JP" sz="2000" dirty="0" smtClean="0"/>
              <a:t>Get </a:t>
            </a:r>
            <a:r>
              <a:rPr lang="en-US" altLang="ja-JP" sz="2000" dirty="0" err="1" smtClean="0"/>
              <a:t>IoT</a:t>
            </a:r>
            <a:r>
              <a:rPr lang="en-US" altLang="ja-JP" sz="2000" dirty="0" smtClean="0"/>
              <a:t> Core Dashboard</a:t>
            </a:r>
            <a:r>
              <a:rPr lang="ja-JP" altLang="en-US" sz="2000" dirty="0" smtClean="0"/>
              <a:t>をクリックして</a:t>
            </a:r>
            <a:r>
              <a:rPr lang="en-US" altLang="ja-JP" sz="2000" dirty="0" err="1" smtClean="0"/>
              <a:t>setup.exe</a:t>
            </a:r>
            <a:r>
              <a:rPr lang="ja-JP" altLang="en-US" sz="2000" dirty="0" smtClean="0"/>
              <a:t>をダウンロードし、実行する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73724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 err="1" smtClean="0"/>
              <a:t>m</a:t>
            </a:r>
            <a:r>
              <a:rPr kumimoji="1" lang="en-US" altLang="ja-JP" dirty="0" err="1" smtClean="0"/>
              <a:t>icroSD</a:t>
            </a:r>
            <a:r>
              <a:rPr kumimoji="1" lang="ja-JP" altLang="en-US" dirty="0" smtClean="0"/>
              <a:t>に</a:t>
            </a:r>
            <a:r>
              <a:rPr lang="en-US" altLang="ja-JP" dirty="0" smtClean="0"/>
              <a:t>Windows 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をインストールする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①</a:t>
            </a:r>
            <a:r>
              <a:rPr lang="ja-JP" altLang="en-US" sz="2400" dirty="0" smtClean="0"/>
              <a:t>デバイスの種類に</a:t>
            </a:r>
            <a:r>
              <a:rPr lang="en-US" altLang="ja-JP" sz="2400" dirty="0" smtClean="0">
                <a:solidFill>
                  <a:srgbClr val="000000"/>
                </a:solidFill>
              </a:rPr>
              <a:t>Raspberry </a:t>
            </a:r>
            <a:r>
              <a:rPr lang="en-US" altLang="ja-JP" sz="2400" dirty="0">
                <a:solidFill>
                  <a:srgbClr val="000000"/>
                </a:solidFill>
              </a:rPr>
              <a:t>Pi </a:t>
            </a:r>
            <a:r>
              <a:rPr lang="en-US" altLang="ja-JP" sz="2400" dirty="0" smtClean="0">
                <a:solidFill>
                  <a:srgbClr val="000000"/>
                </a:solidFill>
              </a:rPr>
              <a:t>2</a:t>
            </a:r>
            <a:r>
              <a:rPr lang="ja-JP" altLang="en-US" sz="2400" dirty="0" smtClean="0">
                <a:solidFill>
                  <a:srgbClr val="000000"/>
                </a:solidFill>
              </a:rPr>
              <a:t>を選択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②</a:t>
            </a:r>
            <a:r>
              <a:rPr lang="ja-JP" altLang="en-US" sz="2400" dirty="0" smtClean="0">
                <a:solidFill>
                  <a:srgbClr val="000000"/>
                </a:solidFill>
              </a:rPr>
              <a:t>ドライブには</a:t>
            </a:r>
            <a:r>
              <a:rPr lang="en-US" altLang="ja-JP" sz="2400" dirty="0" err="1" smtClean="0">
                <a:solidFill>
                  <a:srgbClr val="000000"/>
                </a:solidFill>
              </a:rPr>
              <a:t>microSD</a:t>
            </a:r>
            <a:r>
              <a:rPr lang="ja-JP" altLang="en-US" sz="2400" dirty="0" smtClean="0">
                <a:solidFill>
                  <a:srgbClr val="000000"/>
                </a:solidFill>
              </a:rPr>
              <a:t>を選択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altLang="ja-JP" sz="2400" dirty="0" smtClean="0">
                <a:solidFill>
                  <a:srgbClr val="000000"/>
                </a:solidFill>
              </a:rPr>
              <a:t>③</a:t>
            </a:r>
            <a:r>
              <a:rPr lang="ja-JP" altLang="en-US" sz="2400" dirty="0" smtClean="0">
                <a:solidFill>
                  <a:srgbClr val="000000"/>
                </a:solidFill>
              </a:rPr>
              <a:t>ダウンロードとインストールを行う</a:t>
            </a: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ja-JP" sz="24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altLang="ja-JP" sz="2400" dirty="0" smtClean="0"/>
          </a:p>
        </p:txBody>
      </p:sp>
      <p:pic>
        <p:nvPicPr>
          <p:cNvPr id="4" name="図 3" descr="サンプル１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75" y="2228878"/>
            <a:ext cx="6656886" cy="3053236"/>
          </a:xfrm>
          <a:prstGeom prst="rect">
            <a:avLst/>
          </a:prstGeom>
        </p:spPr>
      </p:pic>
      <p:sp>
        <p:nvSpPr>
          <p:cNvPr id="7" name="下矢印 6"/>
          <p:cNvSpPr/>
          <p:nvPr/>
        </p:nvSpPr>
        <p:spPr>
          <a:xfrm>
            <a:off x="2505551" y="4363022"/>
            <a:ext cx="1115486" cy="70360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79214" y="5282114"/>
            <a:ext cx="6882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err="1" smtClean="0"/>
              <a:t>microSD</a:t>
            </a:r>
            <a:r>
              <a:rPr kumimoji="1" lang="ja-JP" altLang="en-US" sz="2400" dirty="0" smtClean="0"/>
              <a:t>に</a:t>
            </a:r>
            <a:r>
              <a:rPr kumimoji="1" lang="en-US" altLang="ja-JP" sz="2400" dirty="0" smtClean="0"/>
              <a:t>Windows </a:t>
            </a:r>
            <a:r>
              <a:rPr kumimoji="1" lang="en-US" altLang="ja-JP" sz="2400" dirty="0" err="1" smtClean="0"/>
              <a:t>IoT</a:t>
            </a:r>
            <a:r>
              <a:rPr kumimoji="1" lang="ja-JP" altLang="en-US" sz="2400" dirty="0" smtClean="0"/>
              <a:t>の</a:t>
            </a:r>
            <a:r>
              <a:rPr kumimoji="1" lang="en-US" altLang="ja-JP" sz="2400" dirty="0" smtClean="0"/>
              <a:t>OS</a:t>
            </a:r>
            <a:r>
              <a:rPr kumimoji="1" lang="ja-JP" altLang="en-US" sz="2400" dirty="0" smtClean="0"/>
              <a:t>イメージが書き込まれる</a:t>
            </a:r>
            <a:endParaRPr kumimoji="1" lang="en-US" altLang="ja-JP" sz="2400" dirty="0" smtClean="0"/>
          </a:p>
          <a:p>
            <a:r>
              <a:rPr lang="en-US" altLang="ja-JP" sz="2400" dirty="0">
                <a:solidFill>
                  <a:srgbClr val="000000"/>
                </a:solidFill>
              </a:rPr>
              <a:t>Raspberry Pi </a:t>
            </a:r>
            <a:r>
              <a:rPr lang="en-US" altLang="ja-JP" sz="2400" dirty="0" smtClean="0">
                <a:solidFill>
                  <a:srgbClr val="000000"/>
                </a:solidFill>
              </a:rPr>
              <a:t>2</a:t>
            </a:r>
            <a:r>
              <a:rPr lang="ja-JP" altLang="en-US" sz="2400" dirty="0" smtClean="0">
                <a:solidFill>
                  <a:srgbClr val="000000"/>
                </a:solidFill>
              </a:rPr>
              <a:t>に</a:t>
            </a:r>
            <a:r>
              <a:rPr lang="en-US" altLang="ja-JP" sz="2400" dirty="0" err="1" smtClean="0">
                <a:solidFill>
                  <a:srgbClr val="000000"/>
                </a:solidFill>
              </a:rPr>
              <a:t>microSD</a:t>
            </a:r>
            <a:r>
              <a:rPr lang="ja-JP" altLang="en-US" sz="2400" dirty="0" smtClean="0">
                <a:solidFill>
                  <a:srgbClr val="000000"/>
                </a:solidFill>
              </a:rPr>
              <a:t>を挿入し起動！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0122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350" y="1220842"/>
            <a:ext cx="10977034" cy="4905324"/>
          </a:xfrm>
        </p:spPr>
        <p:txBody>
          <a:bodyPr/>
          <a:lstStyle/>
          <a:p>
            <a:r>
              <a:rPr kumimoji="1" lang="en-US" altLang="ja-JP" dirty="0" smtClean="0"/>
              <a:t>OS</a:t>
            </a:r>
            <a:r>
              <a:rPr kumimoji="1" lang="ja-JP" altLang="en-US" dirty="0" smtClean="0"/>
              <a:t>のインストール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sz="2400" dirty="0"/>
              <a:t>Raspberry Pi</a:t>
            </a:r>
            <a:r>
              <a:rPr lang="ja-JP" altLang="en-US" sz="2400" dirty="0"/>
              <a:t>をマウスとディスプレイにつなぎ，</a:t>
            </a:r>
            <a:r>
              <a:rPr lang="en-US" altLang="ja-JP" sz="2400" dirty="0"/>
              <a:t>OS</a:t>
            </a:r>
            <a:r>
              <a:rPr lang="ja-JP" altLang="en-US" sz="2400" dirty="0"/>
              <a:t>イメージを書き込んだ</a:t>
            </a:r>
            <a:r>
              <a:rPr lang="en-US" altLang="ja-JP" sz="2400" dirty="0"/>
              <a:t>SD</a:t>
            </a:r>
            <a:r>
              <a:rPr lang="ja-JP" altLang="en-US" sz="2400" dirty="0"/>
              <a:t>カード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Raspberry </a:t>
            </a:r>
            <a:r>
              <a:rPr lang="en-US" altLang="ja-JP" sz="2400" dirty="0"/>
              <a:t>Pi</a:t>
            </a:r>
            <a:r>
              <a:rPr lang="ja-JP" altLang="en-US" sz="2400" dirty="0"/>
              <a:t>に挿入し，電源を入れると自動で</a:t>
            </a:r>
            <a:r>
              <a:rPr lang="en-US" altLang="ja-JP" sz="2400" dirty="0"/>
              <a:t>OS</a:t>
            </a:r>
            <a:r>
              <a:rPr lang="ja-JP" altLang="en-US" sz="2400" dirty="0"/>
              <a:t>インストールがスタート</a:t>
            </a:r>
            <a:r>
              <a:rPr lang="ja-JP" altLang="en-US" sz="2400" dirty="0" smtClean="0"/>
              <a:t>する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000" dirty="0" smtClean="0"/>
              <a:t>インストール</a:t>
            </a:r>
            <a:r>
              <a:rPr lang="ja-JP" altLang="en-US" sz="2000" dirty="0"/>
              <a:t>が完了すると</a:t>
            </a:r>
            <a:r>
              <a:rPr lang="ja-JP" altLang="en-US" sz="2000" dirty="0" smtClean="0"/>
              <a:t>，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Dashboard </a:t>
            </a:r>
            <a:r>
              <a:rPr lang="ja-JP" altLang="en-US" sz="2000" dirty="0"/>
              <a:t>の「自分のデバイス」</a:t>
            </a:r>
            <a:r>
              <a:rPr lang="ja-JP" altLang="en-US" sz="2000" dirty="0" smtClean="0"/>
              <a:t>タブに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デバイス</a:t>
            </a:r>
            <a:r>
              <a:rPr lang="ja-JP" altLang="en-US" sz="2000" dirty="0"/>
              <a:t>が表示</a:t>
            </a:r>
            <a:r>
              <a:rPr lang="ja-JP" altLang="en-US" sz="2000" dirty="0" smtClean="0"/>
              <a:t>される．</a:t>
            </a:r>
            <a:endParaRPr lang="en-US" altLang="ja-JP" sz="2000" dirty="0"/>
          </a:p>
          <a:p>
            <a:pPr marL="0" indent="0">
              <a:buNone/>
            </a:pPr>
            <a:r>
              <a:rPr lang="ja-JP" altLang="en-US" sz="2000" dirty="0" smtClean="0"/>
              <a:t>また、</a:t>
            </a:r>
            <a:r>
              <a:rPr lang="en-US" altLang="ja-JP" sz="2000" dirty="0" smtClean="0"/>
              <a:t>IP</a:t>
            </a:r>
            <a:r>
              <a:rPr lang="ja-JP" altLang="en-US" sz="2000" dirty="0" smtClean="0"/>
              <a:t>も割り当てられる</a:t>
            </a:r>
            <a:endParaRPr lang="en-US" altLang="ja-JP" sz="2000" dirty="0" smtClean="0"/>
          </a:p>
        </p:txBody>
      </p:sp>
      <p:pic>
        <p:nvPicPr>
          <p:cNvPr id="4" name="図 3" descr="sample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782" y="3120629"/>
            <a:ext cx="6530675" cy="300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7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自己紹介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117526" y="1258785"/>
            <a:ext cx="8461858" cy="5189516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 smtClean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b="1" dirty="0" err="1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Kentaro</a:t>
            </a:r>
            <a:r>
              <a:rPr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 Yamazaki</a:t>
            </a:r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ja-JP" altLang="en-US" sz="24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東京工業大学　電気電子工学科</a:t>
            </a:r>
            <a:r>
              <a:rPr lang="en-US" altLang="ja-JP" sz="24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3</a:t>
            </a:r>
            <a:r>
              <a:rPr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+mj-ea"/>
              </a:rPr>
              <a:t>年</a:t>
            </a:r>
            <a:endParaRPr kumimoji="1" lang="en-US" altLang="ja-JP" sz="2400" b="1" dirty="0" smtClean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MSP 2015 2016 </a:t>
            </a:r>
            <a:r>
              <a:rPr lang="en-US" altLang="ja-JP" sz="2400" b="1" dirty="0" err="1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IoT</a:t>
            </a:r>
            <a:r>
              <a:rPr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チームリーダー</a:t>
            </a:r>
            <a:endParaRPr lang="en-US" altLang="ja-JP" sz="2400" b="1" dirty="0" smtClean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 smtClean="0">
                <a:latin typeface="+mj-ea"/>
                <a:ea typeface="+mj-ea"/>
              </a:rPr>
              <a:t>好きなもの</a:t>
            </a:r>
            <a:r>
              <a:rPr lang="en-US" altLang="ja-JP" sz="2400" b="1" dirty="0" smtClean="0">
                <a:latin typeface="+mj-ea"/>
                <a:ea typeface="+mj-ea"/>
              </a:rPr>
              <a:t>:</a:t>
            </a:r>
            <a:r>
              <a:rPr lang="ja-JP" altLang="en-US" sz="2400" b="1" dirty="0" smtClean="0">
                <a:latin typeface="+mj-ea"/>
                <a:ea typeface="+mj-ea"/>
              </a:rPr>
              <a:t>チップチューン（</a:t>
            </a:r>
            <a:r>
              <a:rPr lang="en-US" altLang="ja-JP" sz="2400" b="1" dirty="0" err="1" smtClean="0">
                <a:latin typeface="+mj-ea"/>
                <a:ea typeface="+mj-ea"/>
              </a:rPr>
              <a:t>LSDj</a:t>
            </a:r>
            <a:r>
              <a:rPr lang="ja-JP" altLang="en-US" sz="2400" b="1" dirty="0" smtClean="0">
                <a:latin typeface="+mj-ea"/>
                <a:ea typeface="+mj-ea"/>
              </a:rPr>
              <a:t>）</a:t>
            </a:r>
            <a:endParaRPr lang="en-US" altLang="ja-JP" sz="2400" b="1" dirty="0" smtClean="0"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 b="1" dirty="0" smtClean="0">
                <a:latin typeface="+mj-ea"/>
                <a:ea typeface="+mj-ea"/>
              </a:rPr>
              <a:t>最近ハマってること</a:t>
            </a:r>
            <a:r>
              <a:rPr lang="en-US" altLang="ja-JP" sz="2400" b="1" dirty="0" smtClean="0">
                <a:latin typeface="+mj-ea"/>
                <a:ea typeface="+mj-ea"/>
              </a:rPr>
              <a:t>:</a:t>
            </a:r>
            <a:r>
              <a:rPr lang="ja-JP" altLang="en-US" sz="2400" b="1" dirty="0" smtClean="0">
                <a:latin typeface="+mj-ea"/>
                <a:ea typeface="+mj-ea"/>
              </a:rPr>
              <a:t>映像制作、ファミコンの開発</a:t>
            </a:r>
            <a:endParaRPr lang="en-US" altLang="ja-JP" sz="2400" b="1" dirty="0" smtClean="0"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2400" b="1" dirty="0" smtClean="0"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24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65" y="1200922"/>
            <a:ext cx="2021778" cy="20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6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ja-JP" altLang="en-US" dirty="0" smtClean="0"/>
              <a:t>セキュリティのためにパスワードを変更する（任意）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sz="2400" dirty="0"/>
              <a:t>設定の所にある鉛筆マークをクリックすると，次のような画面になるので</a:t>
            </a:r>
            <a:r>
              <a:rPr lang="ja-JP" altLang="en-US" sz="2400" dirty="0" smtClean="0"/>
              <a:t>，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「</a:t>
            </a:r>
            <a:r>
              <a:rPr lang="ja-JP" altLang="en-US" sz="2400" dirty="0"/>
              <a:t>デバイスのパスワードを変更」を</a:t>
            </a:r>
            <a:r>
              <a:rPr lang="ja-JP" altLang="en-US" sz="2400" dirty="0" smtClean="0"/>
              <a:t>クリックし、変更を行う</a:t>
            </a:r>
            <a:endParaRPr kumimoji="1" lang="ja-JP" altLang="en-US" sz="2400" dirty="0"/>
          </a:p>
        </p:txBody>
      </p:sp>
      <p:pic>
        <p:nvPicPr>
          <p:cNvPr id="4" name="図 3" descr="sample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68" y="2986030"/>
            <a:ext cx="7725123" cy="35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417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 smtClean="0"/>
              <a:t>Visual Studio</a:t>
            </a:r>
            <a:r>
              <a:rPr kumimoji="1" lang="ja-JP" altLang="en-US" dirty="0" smtClean="0"/>
              <a:t>による開発準備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sz="2400" dirty="0" smtClean="0"/>
              <a:t>①Windows </a:t>
            </a:r>
            <a:r>
              <a:rPr lang="en-US" altLang="ja-JP" sz="2400" dirty="0"/>
              <a:t>10</a:t>
            </a:r>
            <a:r>
              <a:rPr lang="ja-JP" altLang="en-US" sz="2400" dirty="0"/>
              <a:t>を開発者モードに切り替える 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②</a:t>
            </a:r>
            <a:r>
              <a:rPr lang="en-US" altLang="ja-JP" sz="2400" dirty="0" err="1" smtClean="0"/>
              <a:t>WinRM</a:t>
            </a:r>
            <a:r>
              <a:rPr lang="en-US" altLang="ja-JP" sz="2400" dirty="0"/>
              <a:t>(Windows </a:t>
            </a:r>
            <a:r>
              <a:rPr lang="ja-JP" altLang="en-US" sz="2400" dirty="0"/>
              <a:t>リモート管理</a:t>
            </a:r>
            <a:r>
              <a:rPr lang="en-US" altLang="ja-JP" sz="2400" dirty="0"/>
              <a:t>) </a:t>
            </a:r>
            <a:r>
              <a:rPr lang="ja-JP" altLang="en-US" sz="2400" dirty="0"/>
              <a:t>サービスを開始する 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③</a:t>
            </a:r>
            <a:r>
              <a:rPr lang="en-US" altLang="ja-JP" sz="2400" dirty="0" err="1" smtClean="0"/>
              <a:t>WinRM</a:t>
            </a:r>
            <a:r>
              <a:rPr lang="en-US" altLang="ja-JP" sz="2400" dirty="0" smtClean="0"/>
              <a:t> </a:t>
            </a:r>
            <a:r>
              <a:rPr lang="ja-JP" altLang="en-US" sz="2400" dirty="0"/>
              <a:t>の </a:t>
            </a:r>
            <a:r>
              <a:rPr lang="en-US" altLang="ja-JP" sz="2400" dirty="0" err="1"/>
              <a:t>TrastedHosts</a:t>
            </a:r>
            <a:r>
              <a:rPr lang="en-US" altLang="ja-JP" sz="2400" dirty="0"/>
              <a:t> </a:t>
            </a:r>
            <a:r>
              <a:rPr lang="ja-JP" altLang="en-US" sz="2400" dirty="0"/>
              <a:t>にホストを追加する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31557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①Windows 10</a:t>
            </a:r>
            <a:r>
              <a:rPr lang="ja-JP" altLang="en-US" dirty="0"/>
              <a:t>を開発者モードに切り替える 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sz="2400" dirty="0" smtClean="0"/>
              <a:t>Windows10</a:t>
            </a:r>
            <a:r>
              <a:rPr lang="ja-JP" altLang="en-US" sz="2400" dirty="0" smtClean="0"/>
              <a:t>デスクトップから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400" dirty="0" smtClean="0"/>
              <a:t>スタートメニュー＞設定＞更新とセキュリティ＞開発者向け</a:t>
            </a:r>
            <a:endParaRPr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開発者モードをチェック</a:t>
            </a:r>
            <a:endParaRPr kumimoji="1" lang="en-US" altLang="ja-JP" sz="2400" dirty="0" smtClean="0"/>
          </a:p>
          <a:p>
            <a:pPr marL="0" indent="0">
              <a:buNone/>
            </a:pPr>
            <a:endParaRPr kumimoji="1" lang="ja-JP" altLang="en-US" sz="2400" dirty="0"/>
          </a:p>
        </p:txBody>
      </p:sp>
      <p:pic>
        <p:nvPicPr>
          <p:cNvPr id="4" name="図 3" descr="sample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50" y="3583134"/>
            <a:ext cx="6837633" cy="327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5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dirty="0"/>
              <a:t>②</a:t>
            </a:r>
            <a:r>
              <a:rPr lang="en-US" altLang="ja-JP" dirty="0" err="1"/>
              <a:t>WinRM</a:t>
            </a:r>
            <a:r>
              <a:rPr lang="en-US" altLang="ja-JP" dirty="0"/>
              <a:t>(Windows </a:t>
            </a:r>
            <a:r>
              <a:rPr lang="ja-JP" altLang="en-US" dirty="0"/>
              <a:t>リモート管理</a:t>
            </a:r>
            <a:r>
              <a:rPr lang="en-US" altLang="ja-JP" dirty="0"/>
              <a:t>) </a:t>
            </a:r>
            <a:r>
              <a:rPr lang="ja-JP" altLang="en-US" dirty="0"/>
              <a:t>サービスを開始する </a:t>
            </a:r>
            <a:endParaRPr lang="en-US" altLang="ja-JP" dirty="0"/>
          </a:p>
          <a:p>
            <a:pPr marL="0" indent="0">
              <a:lnSpc>
                <a:spcPct val="100000"/>
              </a:lnSpc>
              <a:buNone/>
            </a:pPr>
            <a:r>
              <a:rPr lang="ja-JP" altLang="en-US" sz="2400" dirty="0"/>
              <a:t>アプリケーション検索ボックス</a:t>
            </a:r>
            <a:r>
              <a:rPr lang="ja-JP" altLang="en-US" sz="2400" dirty="0" smtClean="0"/>
              <a:t>に</a:t>
            </a:r>
            <a:r>
              <a:rPr lang="en-US" altLang="ja-JP" sz="2400" dirty="0" smtClean="0"/>
              <a:t>“</a:t>
            </a:r>
            <a:r>
              <a:rPr lang="en-US" altLang="ja-JP" sz="2400" dirty="0" err="1" smtClean="0"/>
              <a:t>powershell</a:t>
            </a:r>
            <a:r>
              <a:rPr lang="en-US" altLang="ja-JP" sz="2400" dirty="0" smtClean="0"/>
              <a:t>”</a:t>
            </a:r>
            <a:r>
              <a:rPr lang="ja-JP" altLang="en-US" sz="2400" dirty="0" smtClean="0"/>
              <a:t>と</a:t>
            </a:r>
            <a:r>
              <a:rPr lang="ja-JP" altLang="en-US" sz="2400" dirty="0"/>
              <a:t>入力</a:t>
            </a:r>
            <a:r>
              <a:rPr lang="ja-JP" altLang="en-US" sz="2400" dirty="0" smtClean="0"/>
              <a:t>して</a:t>
            </a:r>
            <a:endParaRPr lang="en-US" altLang="ja-JP" sz="24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ja-JP" sz="2400" dirty="0" smtClean="0"/>
              <a:t>PowerShell</a:t>
            </a:r>
            <a:r>
              <a:rPr lang="ja-JP" altLang="en-US" sz="2400" dirty="0" smtClean="0"/>
              <a:t>を「管理者として実行」をする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kumimoji="1" lang="ja-JP" altLang="en-US" sz="2400" dirty="0" smtClean="0"/>
              <a:t>コンソールにコマンド　</a:t>
            </a:r>
            <a:endParaRPr kumimoji="1" lang="en-US" altLang="ja-JP" sz="2400" dirty="0" smtClean="0"/>
          </a:p>
          <a:p>
            <a:pPr marL="0" indent="0">
              <a:buNone/>
            </a:pPr>
            <a:r>
              <a:rPr lang="en-US" altLang="ja-JP" sz="2000" dirty="0" smtClean="0"/>
              <a:t>C:¥</a:t>
            </a:r>
            <a:r>
              <a:rPr lang="en-US" altLang="ja-JP" sz="2000" dirty="0" err="1" smtClean="0"/>
              <a:t>Windows</a:t>
            </a:r>
            <a:r>
              <a:rPr lang="en-US" altLang="ja-JP" sz="2000" dirty="0" err="1"/>
              <a:t>¥</a:t>
            </a:r>
            <a:r>
              <a:rPr lang="en-US" altLang="ja-JP" sz="2000" dirty="0" err="1" smtClean="0"/>
              <a:t>System</a:t>
            </a:r>
            <a:r>
              <a:rPr lang="en-US" altLang="ja-JP" sz="2000" dirty="0" smtClean="0"/>
              <a:t>&gt;</a:t>
            </a:r>
            <a:r>
              <a:rPr lang="en-US" altLang="ja-JP" sz="2000" dirty="0">
                <a:solidFill>
                  <a:srgbClr val="0000FF"/>
                </a:solidFill>
              </a:rPr>
              <a:t>net start </a:t>
            </a:r>
            <a:r>
              <a:rPr lang="en-US" altLang="ja-JP" sz="2000" dirty="0" err="1" smtClean="0">
                <a:solidFill>
                  <a:srgbClr val="0000FF"/>
                </a:solidFill>
              </a:rPr>
              <a:t>WinRM</a:t>
            </a:r>
            <a:r>
              <a:rPr lang="ja-JP" altLang="en-US" sz="2400" dirty="0">
                <a:solidFill>
                  <a:srgbClr val="0000FF"/>
                </a:solidFill>
              </a:rPr>
              <a:t>　</a:t>
            </a:r>
            <a:endParaRPr lang="en-US" altLang="ja-JP" sz="24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 smtClean="0"/>
              <a:t>Windows </a:t>
            </a:r>
            <a:r>
              <a:rPr lang="en-US" altLang="ja-JP" sz="2400" dirty="0"/>
              <a:t>Remote </a:t>
            </a:r>
            <a:r>
              <a:rPr lang="en-US" altLang="ja-JP" sz="2400" dirty="0" smtClean="0"/>
              <a:t>Management</a:t>
            </a:r>
          </a:p>
          <a:p>
            <a:pPr marL="0" indent="0">
              <a:buNone/>
            </a:pPr>
            <a:r>
              <a:rPr lang="ja-JP" altLang="en-US" sz="2400" dirty="0" smtClean="0"/>
              <a:t>サービス</a:t>
            </a:r>
            <a:r>
              <a:rPr lang="ja-JP" altLang="en-US" sz="2400" dirty="0"/>
              <a:t>を開始します</a:t>
            </a:r>
            <a:endParaRPr kumimoji="1" lang="ja-JP" altLang="en-US" sz="2400" dirty="0"/>
          </a:p>
        </p:txBody>
      </p:sp>
      <p:pic>
        <p:nvPicPr>
          <p:cNvPr id="4" name="図 3" descr="sample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579" y="3380734"/>
            <a:ext cx="6673541" cy="347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52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11873" y="1220842"/>
            <a:ext cx="11532404" cy="53690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ja-JP" dirty="0"/>
              <a:t>③</a:t>
            </a:r>
            <a:r>
              <a:rPr lang="en-US" altLang="ja-JP" dirty="0" err="1"/>
              <a:t>WinRM</a:t>
            </a:r>
            <a:r>
              <a:rPr lang="en-US" altLang="ja-JP" dirty="0"/>
              <a:t> </a:t>
            </a:r>
            <a:r>
              <a:rPr lang="ja-JP" altLang="en-US" dirty="0"/>
              <a:t>の </a:t>
            </a:r>
            <a:r>
              <a:rPr lang="en-US" altLang="ja-JP" dirty="0" err="1"/>
              <a:t>TrastedHosts</a:t>
            </a:r>
            <a:r>
              <a:rPr lang="en-US" altLang="ja-JP" dirty="0"/>
              <a:t> </a:t>
            </a:r>
            <a:r>
              <a:rPr lang="ja-JP" altLang="en-US" dirty="0"/>
              <a:t>にホストを追加</a:t>
            </a:r>
            <a:r>
              <a:rPr lang="ja-JP" altLang="en-US" dirty="0" smtClean="0"/>
              <a:t>する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sz="2400" dirty="0" smtClean="0"/>
              <a:t>下記のコマンドでホストを追加する</a:t>
            </a:r>
            <a:endParaRPr lang="ja-JP" altLang="en-US" sz="2400" dirty="0"/>
          </a:p>
          <a:p>
            <a:pPr marL="0" indent="0">
              <a:buNone/>
            </a:pPr>
            <a:r>
              <a:rPr lang="en-US" altLang="ja-JP" sz="2000" dirty="0" smtClean="0"/>
              <a:t>&gt;&gt;Set</a:t>
            </a:r>
            <a:r>
              <a:rPr lang="en-US" altLang="ja-JP" sz="2000" dirty="0"/>
              <a:t>-Item </a:t>
            </a:r>
            <a:r>
              <a:rPr lang="en-US" altLang="ja-JP" sz="2000" dirty="0" err="1"/>
              <a:t>WSMan</a:t>
            </a:r>
            <a:r>
              <a:rPr lang="en-US" altLang="ja-JP" sz="2000" dirty="0"/>
              <a:t>:\</a:t>
            </a:r>
            <a:r>
              <a:rPr lang="en-US" altLang="ja-JP" sz="2000" dirty="0" err="1"/>
              <a:t>localhost</a:t>
            </a:r>
            <a:r>
              <a:rPr lang="en-US" altLang="ja-JP" sz="2000" dirty="0"/>
              <a:t>\Client\</a:t>
            </a:r>
            <a:r>
              <a:rPr lang="en-US" altLang="ja-JP" sz="2000" dirty="0" err="1"/>
              <a:t>TrustedHosts</a:t>
            </a:r>
            <a:r>
              <a:rPr lang="en-US" altLang="ja-JP" sz="2000" dirty="0"/>
              <a:t> -Value (</a:t>
            </a:r>
            <a:r>
              <a:rPr lang="ja-JP" altLang="en-US" sz="2000" dirty="0"/>
              <a:t>ホスト名 または </a:t>
            </a:r>
            <a:r>
              <a:rPr lang="en-US" altLang="ja-JP" sz="2000" dirty="0"/>
              <a:t>IP</a:t>
            </a:r>
            <a:r>
              <a:rPr lang="ja-JP" altLang="en-US" sz="2000" dirty="0" smtClean="0"/>
              <a:t>アドレス</a:t>
            </a:r>
            <a:r>
              <a:rPr lang="en-US" altLang="ja-JP" sz="2000" dirty="0" smtClean="0"/>
              <a:t>)</a:t>
            </a:r>
          </a:p>
          <a:p>
            <a:pPr marL="0" indent="0">
              <a:buNone/>
            </a:pPr>
            <a:endParaRPr kumimoji="1" lang="en-US" altLang="ja-JP" sz="2000" dirty="0"/>
          </a:p>
          <a:p>
            <a:pPr marL="0" indent="0">
              <a:buNone/>
            </a:pPr>
            <a:r>
              <a:rPr lang="ja-JP" altLang="en-US" sz="2400" dirty="0" smtClean="0"/>
              <a:t>今回はデフォルトのホスト名の</a:t>
            </a:r>
            <a:r>
              <a:rPr lang="en-US" altLang="ja-JP" sz="2400" dirty="0" smtClean="0"/>
              <a:t>”</a:t>
            </a:r>
            <a:r>
              <a:rPr lang="en-US" altLang="ja-JP" sz="2400" dirty="0" err="1" smtClean="0"/>
              <a:t>minwinpc</a:t>
            </a:r>
            <a:r>
              <a:rPr lang="en-US" altLang="ja-JP" sz="2400" dirty="0" smtClean="0"/>
              <a:t>”</a:t>
            </a:r>
            <a:r>
              <a:rPr lang="ja-JP" altLang="en-US" sz="2400" dirty="0" smtClean="0"/>
              <a:t>を登録する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000" dirty="0"/>
              <a:t>&gt;&gt;</a:t>
            </a:r>
            <a:r>
              <a:rPr lang="en-US" altLang="ja-JP" sz="2000" dirty="0">
                <a:solidFill>
                  <a:srgbClr val="0000FF"/>
                </a:solidFill>
              </a:rPr>
              <a:t>Set-Item </a:t>
            </a:r>
            <a:r>
              <a:rPr lang="en-US" altLang="ja-JP" sz="2000" dirty="0" err="1">
                <a:solidFill>
                  <a:srgbClr val="0000FF"/>
                </a:solidFill>
              </a:rPr>
              <a:t>WSMan</a:t>
            </a:r>
            <a:r>
              <a:rPr lang="en-US" altLang="ja-JP" sz="2000" dirty="0">
                <a:solidFill>
                  <a:srgbClr val="0000FF"/>
                </a:solidFill>
              </a:rPr>
              <a:t>:\</a:t>
            </a:r>
            <a:r>
              <a:rPr lang="en-US" altLang="ja-JP" sz="2000" dirty="0" err="1">
                <a:solidFill>
                  <a:srgbClr val="0000FF"/>
                </a:solidFill>
              </a:rPr>
              <a:t>localhost</a:t>
            </a:r>
            <a:r>
              <a:rPr lang="en-US" altLang="ja-JP" sz="2000" dirty="0">
                <a:solidFill>
                  <a:srgbClr val="0000FF"/>
                </a:solidFill>
              </a:rPr>
              <a:t>\Client\</a:t>
            </a:r>
            <a:r>
              <a:rPr lang="en-US" altLang="ja-JP" sz="2000" dirty="0" err="1">
                <a:solidFill>
                  <a:srgbClr val="0000FF"/>
                </a:solidFill>
              </a:rPr>
              <a:t>TrustedHosts</a:t>
            </a:r>
            <a:r>
              <a:rPr lang="en-US" altLang="ja-JP" sz="2000" dirty="0">
                <a:solidFill>
                  <a:srgbClr val="0000FF"/>
                </a:solidFill>
              </a:rPr>
              <a:t> -Value </a:t>
            </a:r>
            <a:r>
              <a:rPr lang="en-US" altLang="ja-JP" sz="2000" dirty="0" err="1" smtClean="0">
                <a:solidFill>
                  <a:srgbClr val="0000FF"/>
                </a:solidFill>
              </a:rPr>
              <a:t>minwinpc</a:t>
            </a:r>
            <a:endParaRPr lang="en-US" altLang="ja-JP" sz="2000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kumimoji="1" lang="en-US" altLang="ja-JP" sz="2000" dirty="0" smtClean="0"/>
          </a:p>
          <a:p>
            <a:pPr marL="0" indent="0">
              <a:buNone/>
            </a:pPr>
            <a:r>
              <a:rPr lang="ja-JP" altLang="en-US" sz="2000" dirty="0" smtClean="0"/>
              <a:t>ホスト確認コマンド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&gt;&gt;Get</a:t>
            </a:r>
            <a:r>
              <a:rPr lang="en-US" altLang="ja-JP" sz="2000" dirty="0"/>
              <a:t>-Item </a:t>
            </a:r>
            <a:r>
              <a:rPr lang="en-US" altLang="ja-JP" sz="2000" dirty="0" err="1"/>
              <a:t>WSMan</a:t>
            </a:r>
            <a:r>
              <a:rPr lang="en-US" altLang="ja-JP" sz="2000" dirty="0"/>
              <a:t>:\</a:t>
            </a:r>
            <a:r>
              <a:rPr lang="en-US" altLang="ja-JP" sz="2000" dirty="0" err="1"/>
              <a:t>localhost</a:t>
            </a:r>
            <a:r>
              <a:rPr lang="en-US" altLang="ja-JP" sz="2000" dirty="0"/>
              <a:t>\Client\</a:t>
            </a:r>
            <a:r>
              <a:rPr lang="en-US" altLang="ja-JP" sz="2000" dirty="0" err="1" smtClean="0"/>
              <a:t>TrustedHosts</a:t>
            </a:r>
            <a:endParaRPr lang="en-US" altLang="ja-JP" sz="2000" dirty="0" smtClean="0"/>
          </a:p>
          <a:p>
            <a:pPr marL="0" indent="0">
              <a:buNone/>
            </a:pPr>
            <a:endParaRPr kumimoji="1" lang="en-US" altLang="ja-JP" sz="2000" dirty="0"/>
          </a:p>
          <a:p>
            <a:pPr marL="0" indent="0">
              <a:buNone/>
            </a:pPr>
            <a:r>
              <a:rPr lang="ja-JP" altLang="en-US" sz="2000" dirty="0" smtClean="0"/>
              <a:t>ホストクリアコマンド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dirty="0"/>
              <a:t>&gt;&gt; Clear-Item </a:t>
            </a:r>
            <a:r>
              <a:rPr lang="en-US" altLang="ja-JP" sz="2000" dirty="0" err="1"/>
              <a:t>WSMan</a:t>
            </a:r>
            <a:r>
              <a:rPr lang="en-US" altLang="ja-JP" sz="2000" dirty="0"/>
              <a:t>:\</a:t>
            </a:r>
            <a:r>
              <a:rPr lang="en-US" altLang="ja-JP" sz="2000" dirty="0" err="1"/>
              <a:t>localhost</a:t>
            </a:r>
            <a:r>
              <a:rPr lang="en-US" altLang="ja-JP" sz="2000" dirty="0"/>
              <a:t>\Client\</a:t>
            </a:r>
            <a:r>
              <a:rPr lang="en-US" altLang="ja-JP" sz="2000" dirty="0" err="1"/>
              <a:t>Trustedhosts</a:t>
            </a:r>
            <a:endParaRPr kumimoji="1" lang="en-US" altLang="ja-JP" sz="2000" dirty="0"/>
          </a:p>
          <a:p>
            <a:pPr marL="0" indent="0">
              <a:buNone/>
            </a:pPr>
            <a:endParaRPr kumimoji="1" lang="ja-JP" altLang="en-US" sz="2000" dirty="0"/>
          </a:p>
        </p:txBody>
      </p:sp>
      <p:pic>
        <p:nvPicPr>
          <p:cNvPr id="4" name="図 3" descr="tesu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271" y="4221627"/>
            <a:ext cx="5327427" cy="294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51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en-US" altLang="ja-JP" dirty="0" smtClean="0"/>
              <a:t>Visual Studio</a:t>
            </a:r>
            <a:r>
              <a:rPr lang="en-US" altLang="ja-JP" dirty="0" smtClean="0"/>
              <a:t>2015</a:t>
            </a:r>
            <a:r>
              <a:rPr kumimoji="1" lang="ja-JP" altLang="en-US" dirty="0" smtClean="0"/>
              <a:t>で</a:t>
            </a:r>
            <a:r>
              <a:rPr lang="ja-JP" altLang="en-US" dirty="0" smtClean="0"/>
              <a:t>足りないものをインストールする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en-US" altLang="ja-JP" sz="2400" dirty="0" smtClean="0"/>
              <a:t>Visual studio2015</a:t>
            </a:r>
            <a:r>
              <a:rPr lang="ja-JP" altLang="en-US" sz="2400" dirty="0" smtClean="0"/>
              <a:t>のデフォルト</a:t>
            </a:r>
            <a:r>
              <a:rPr kumimoji="1" lang="ja-JP" altLang="en-US" sz="2400" dirty="0" smtClean="0"/>
              <a:t>では足りないものをインストールします</a:t>
            </a:r>
            <a:endParaRPr kumimoji="1" lang="en-US" altLang="ja-JP" sz="2400" dirty="0" smtClean="0"/>
          </a:p>
          <a:p>
            <a:pPr marL="0" indent="0">
              <a:buNone/>
            </a:pPr>
            <a:endParaRPr kumimoji="1" lang="en-US" altLang="ja-JP" sz="2400" dirty="0" smtClean="0"/>
          </a:p>
          <a:p>
            <a:pPr marL="0" indent="0">
              <a:buNone/>
            </a:pPr>
            <a:r>
              <a:rPr lang="en-US" altLang="ja-JP" sz="2400" dirty="0"/>
              <a:t>Windows</a:t>
            </a:r>
            <a:r>
              <a:rPr lang="ja-JP" altLang="en-US" sz="2400" dirty="0"/>
              <a:t>＞設定＞システム＞アプリと</a:t>
            </a:r>
            <a:r>
              <a:rPr lang="ja-JP" altLang="en-US" sz="2400" dirty="0" smtClean="0"/>
              <a:t>機能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en-US" altLang="ja-JP" sz="2400" dirty="0"/>
              <a:t>Visual Studio 2015</a:t>
            </a:r>
            <a:r>
              <a:rPr lang="ja-JP" altLang="en-US" sz="2400" dirty="0"/>
              <a:t>をクリックして「変更」を選ぶ</a:t>
            </a:r>
            <a:r>
              <a:rPr lang="ja-JP" altLang="en-US" sz="2400" dirty="0" smtClean="0"/>
              <a:t>．</a:t>
            </a:r>
            <a:endParaRPr lang="en-US" altLang="ja-JP" sz="2400" dirty="0" smtClean="0"/>
          </a:p>
          <a:p>
            <a:pPr marL="0" indent="0">
              <a:buNone/>
            </a:pPr>
            <a:r>
              <a:rPr lang="ja-JP" altLang="en-US" sz="2000" dirty="0"/>
              <a:t>「ツール（</a:t>
            </a:r>
            <a:r>
              <a:rPr lang="en-US" altLang="ja-JP" sz="2000" dirty="0"/>
              <a:t>1,2</a:t>
            </a:r>
            <a:r>
              <a:rPr lang="ja-JP" altLang="en-US" sz="2000" dirty="0"/>
              <a:t>）と</a:t>
            </a:r>
            <a:r>
              <a:rPr lang="en-US" altLang="ja-JP" sz="2000" dirty="0"/>
              <a:t>Windows 10 SDK</a:t>
            </a:r>
            <a:r>
              <a:rPr lang="ja-JP" altLang="en-US" sz="2000" dirty="0"/>
              <a:t>」と「</a:t>
            </a:r>
            <a:r>
              <a:rPr lang="en-US" altLang="ja-JP" sz="2000" dirty="0"/>
              <a:t>Windows 10 SDK</a:t>
            </a:r>
            <a:r>
              <a:rPr lang="ja-JP" altLang="en-US" sz="2000" dirty="0"/>
              <a:t>」</a:t>
            </a:r>
            <a:r>
              <a:rPr lang="ja-JP" altLang="en-US" sz="2000" dirty="0" smtClean="0"/>
              <a:t>に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ja-JP" altLang="en-US" sz="2400" dirty="0" smtClean="0"/>
              <a:t>チェック</a:t>
            </a:r>
            <a:r>
              <a:rPr lang="ja-JP" altLang="en-US" sz="2400" dirty="0"/>
              <a:t>を</a:t>
            </a:r>
            <a:r>
              <a:rPr lang="ja-JP" altLang="en-US" sz="2400" dirty="0" smtClean="0"/>
              <a:t>入れ更新</a:t>
            </a:r>
            <a:r>
              <a:rPr lang="ja-JP" altLang="en-US" sz="2400" dirty="0"/>
              <a:t>ボタンを押す</a:t>
            </a:r>
            <a:r>
              <a:rPr lang="ja-JP" altLang="en-US" sz="2400" dirty="0" smtClean="0"/>
              <a:t>．</a:t>
            </a:r>
            <a:endParaRPr kumimoji="1" lang="ja-JP" altLang="en-US" sz="2400" dirty="0"/>
          </a:p>
        </p:txBody>
      </p:sp>
      <p:pic>
        <p:nvPicPr>
          <p:cNvPr id="4" name="図 3" descr="teste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221" y="2762935"/>
            <a:ext cx="3504055" cy="493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6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 smtClean="0"/>
              <a:t>サンプルプログラム</a:t>
            </a:r>
            <a:r>
              <a:rPr lang="ja-JP" altLang="en-US" dirty="0"/>
              <a:t>の</a:t>
            </a:r>
            <a:r>
              <a:rPr lang="ja-JP" altLang="en-US" dirty="0" smtClean="0"/>
              <a:t>ダウンロード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sz="2400" dirty="0"/>
              <a:t>サンプルは，</a:t>
            </a:r>
            <a:r>
              <a:rPr lang="en-US" altLang="ja-JP" sz="2400" dirty="0" err="1"/>
              <a:t>GitHub</a:t>
            </a:r>
            <a:r>
              <a:rPr lang="ja-JP" altLang="en-US" sz="2400" dirty="0"/>
              <a:t>にあるので，こちらから</a:t>
            </a:r>
            <a:r>
              <a:rPr lang="en-US" altLang="ja-JP" sz="2400" dirty="0"/>
              <a:t>Zip</a:t>
            </a:r>
            <a:r>
              <a:rPr lang="ja-JP" altLang="en-US" sz="2400" dirty="0"/>
              <a:t>をダウンロードする</a:t>
            </a:r>
            <a:r>
              <a:rPr lang="ja-JP" altLang="en-US" sz="2400" dirty="0" smtClean="0"/>
              <a:t>．</a:t>
            </a:r>
            <a:endParaRPr lang="en-US" altLang="ja-JP" sz="2400" dirty="0" smtClean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63462" y="3537101"/>
            <a:ext cx="6833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3600" dirty="0">
                <a:solidFill>
                  <a:srgbClr val="0000FF"/>
                </a:solidFill>
              </a:rPr>
              <a:t>https://</a:t>
            </a:r>
            <a:r>
              <a:rPr lang="en-US" altLang="ja-JP" sz="3600" dirty="0" err="1">
                <a:solidFill>
                  <a:srgbClr val="0000FF"/>
                </a:solidFill>
              </a:rPr>
              <a:t>github.com</a:t>
            </a:r>
            <a:r>
              <a:rPr lang="en-US" altLang="ja-JP" sz="3600" dirty="0">
                <a:solidFill>
                  <a:srgbClr val="0000FF"/>
                </a:solidFill>
              </a:rPr>
              <a:t>/</a:t>
            </a:r>
            <a:r>
              <a:rPr lang="en-US" altLang="ja-JP" sz="3600" dirty="0" err="1">
                <a:solidFill>
                  <a:srgbClr val="0000FF"/>
                </a:solidFill>
              </a:rPr>
              <a:t>ms-iot</a:t>
            </a:r>
            <a:r>
              <a:rPr lang="en-US" altLang="ja-JP" sz="3600" dirty="0">
                <a:solidFill>
                  <a:srgbClr val="0000FF"/>
                </a:solidFill>
              </a:rPr>
              <a:t>/samples</a:t>
            </a:r>
            <a:endParaRPr kumimoji="1" lang="ja-JP" altLang="en-US" sz="3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818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Visual Studio</a:t>
            </a:r>
            <a:r>
              <a:rPr lang="ja-JP" altLang="en-US" dirty="0"/>
              <a:t>上のリモートコンピュータの</a:t>
            </a:r>
            <a:r>
              <a:rPr lang="ja-JP" altLang="en-US" dirty="0" smtClean="0"/>
              <a:t>設定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sz="2000" dirty="0" smtClean="0"/>
              <a:t>1. </a:t>
            </a:r>
            <a:r>
              <a:rPr lang="ja-JP" altLang="en-US" sz="2000" dirty="0" smtClean="0"/>
              <a:t>ソリューションエクスプローラー内の</a:t>
            </a:r>
            <a:r>
              <a:rPr lang="en-US" altLang="ja-JP" sz="2000" dirty="0" err="1" smtClean="0"/>
              <a:t>Cpp</a:t>
            </a:r>
            <a:r>
              <a:rPr lang="ja-JP" altLang="en-US" sz="2000" dirty="0"/>
              <a:t>上で右クリックして，プロパティを選ぶ</a:t>
            </a:r>
            <a:r>
              <a:rPr lang="ja-JP" altLang="en-US" sz="2000" dirty="0" smtClean="0"/>
              <a:t>．</a:t>
            </a:r>
            <a:endParaRPr lang="en-US" altLang="ja-JP" sz="2000" dirty="0" smtClean="0"/>
          </a:p>
          <a:p>
            <a:pPr marL="0" indent="0">
              <a:buNone/>
            </a:pPr>
            <a:r>
              <a:rPr lang="en-US" altLang="ja-JP" sz="2000" dirty="0" smtClean="0"/>
              <a:t>2. </a:t>
            </a:r>
            <a:r>
              <a:rPr lang="ja-JP" altLang="en-US" sz="2000" dirty="0" smtClean="0"/>
              <a:t>デバックタブ</a:t>
            </a:r>
            <a:r>
              <a:rPr lang="ja-JP" altLang="en-US" sz="2000" dirty="0"/>
              <a:t>に移動して，コンピュータ名を</a:t>
            </a:r>
            <a:r>
              <a:rPr lang="en-US" altLang="ja-JP" sz="2000" dirty="0"/>
              <a:t>Raspberry Pi</a:t>
            </a:r>
            <a:r>
              <a:rPr lang="ja-JP" altLang="en-US" sz="2000" dirty="0"/>
              <a:t>の</a:t>
            </a:r>
            <a:r>
              <a:rPr lang="en-US" altLang="ja-JP" sz="2000" dirty="0"/>
              <a:t>IP</a:t>
            </a:r>
            <a:r>
              <a:rPr lang="ja-JP" altLang="en-US" sz="2000" dirty="0"/>
              <a:t>アドレス（またはコンピュータ名）に，認証の種類を「ユニバーサル」に変更する．</a:t>
            </a:r>
            <a:endParaRPr kumimoji="1" lang="ja-JP" altLang="en-US" sz="2000" dirty="0"/>
          </a:p>
        </p:txBody>
      </p:sp>
      <p:pic>
        <p:nvPicPr>
          <p:cNvPr id="4" name="図 3" descr="ss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623" y="3100684"/>
            <a:ext cx="5482204" cy="375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67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ja-JP" altLang="en-US" dirty="0" smtClean="0"/>
              <a:t>実行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sz="2400" dirty="0"/>
              <a:t>ビルド構成を</a:t>
            </a:r>
            <a:r>
              <a:rPr lang="en-US" altLang="ja-JP" sz="2400" dirty="0"/>
              <a:t>Debug, ARM</a:t>
            </a:r>
            <a:r>
              <a:rPr lang="ja-JP" altLang="en-US" sz="2400" dirty="0"/>
              <a:t>，に変更</a:t>
            </a:r>
            <a:r>
              <a:rPr lang="ja-JP" altLang="en-US" sz="2400" dirty="0" smtClean="0"/>
              <a:t>しリモートコンピュータ</a:t>
            </a:r>
            <a:r>
              <a:rPr lang="ja-JP" altLang="en-US" sz="2400" dirty="0"/>
              <a:t>に配置先を設定して，プロジェクトをビルド，実行する．</a:t>
            </a:r>
            <a:endParaRPr kumimoji="1" lang="en-US" altLang="ja-JP" sz="2400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図 3" descr="ビルド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117" y="3253571"/>
            <a:ext cx="7594001" cy="211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78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349" y="1220842"/>
            <a:ext cx="10977035" cy="4905324"/>
          </a:xfrm>
        </p:spPr>
        <p:txBody>
          <a:bodyPr/>
          <a:lstStyle/>
          <a:p>
            <a:r>
              <a:rPr lang="ja-JP" altLang="en-US" dirty="0" smtClean="0"/>
              <a:t>実行事例　</a:t>
            </a:r>
            <a:endParaRPr lang="en-US" altLang="ja-JP" dirty="0" smtClean="0"/>
          </a:p>
          <a:p>
            <a:pPr marL="0" indent="0">
              <a:buNone/>
            </a:pPr>
            <a:r>
              <a:rPr lang="en-US" altLang="ja-JP" sz="2800" dirty="0" smtClean="0"/>
              <a:t>①LED</a:t>
            </a:r>
            <a:r>
              <a:rPr lang="ja-JP" altLang="en-US" sz="2800" dirty="0" smtClean="0"/>
              <a:t>を点灯させる</a:t>
            </a:r>
            <a:endParaRPr kumimoji="1" lang="ja-JP" altLang="en-US" sz="2800" dirty="0"/>
          </a:p>
        </p:txBody>
      </p:sp>
      <p:pic>
        <p:nvPicPr>
          <p:cNvPr id="5" name="図 4" descr="maxresdefaul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862" y="2917384"/>
            <a:ext cx="7005538" cy="394061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602350" y="2768826"/>
            <a:ext cx="4666512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dirty="0"/>
              <a:t>サンプルは，</a:t>
            </a:r>
            <a:r>
              <a:rPr lang="en-US" altLang="ja-JP" sz="2400" dirty="0" err="1"/>
              <a:t>Blinky</a:t>
            </a:r>
            <a:r>
              <a:rPr lang="en-US" altLang="ja-JP" sz="2400" dirty="0"/>
              <a:t>\</a:t>
            </a:r>
            <a:r>
              <a:rPr lang="en-US" altLang="ja-JP" sz="2400" dirty="0" err="1"/>
              <a:t>Cpp</a:t>
            </a:r>
            <a:r>
              <a:rPr lang="ja-JP" altLang="en-US" sz="2400" dirty="0"/>
              <a:t>配下に</a:t>
            </a:r>
            <a:r>
              <a:rPr lang="ja-JP" altLang="en-US" sz="2400" dirty="0" smtClean="0"/>
              <a:t>ある</a:t>
            </a:r>
            <a:endParaRPr lang="en-US" altLang="ja-JP" sz="2400" dirty="0" smtClean="0"/>
          </a:p>
          <a:p>
            <a:r>
              <a:rPr lang="en-US" altLang="ja-JP" sz="2400" dirty="0" err="1" smtClean="0"/>
              <a:t>BlinkyCpp.sln</a:t>
            </a:r>
            <a:r>
              <a:rPr lang="ja-JP" altLang="en-US" sz="2400" dirty="0"/>
              <a:t>である</a:t>
            </a:r>
            <a:r>
              <a:rPr lang="ja-JP" altLang="en-US" sz="2400" dirty="0" smtClean="0"/>
              <a:t>．</a:t>
            </a:r>
            <a:endParaRPr lang="en-US" altLang="ja-JP" sz="2400" dirty="0" smtClean="0"/>
          </a:p>
          <a:p>
            <a:endParaRPr lang="en-US" altLang="ja-JP" sz="2400" dirty="0"/>
          </a:p>
          <a:p>
            <a:r>
              <a:rPr lang="ja-JP" altLang="en-US" sz="2400" dirty="0" smtClean="0"/>
              <a:t>一定の時間ごとに</a:t>
            </a:r>
            <a:r>
              <a:rPr lang="en-US" altLang="ja-JP" sz="2400" dirty="0" smtClean="0"/>
              <a:t>LED</a:t>
            </a:r>
            <a:r>
              <a:rPr lang="ja-JP" altLang="en-US" sz="2400" dirty="0" smtClean="0"/>
              <a:t>が点滅する</a:t>
            </a:r>
            <a:endParaRPr lang="en-US" altLang="ja-JP" sz="2400" dirty="0" smtClean="0"/>
          </a:p>
          <a:p>
            <a:endParaRPr lang="en-US" altLang="ja-JP" sz="2000" dirty="0"/>
          </a:p>
          <a:p>
            <a:endParaRPr lang="ja-JP" altLang="en-US" sz="20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01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自己紹介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65" y="1298358"/>
            <a:ext cx="2021778" cy="2021778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3037668" y="1570583"/>
            <a:ext cx="661591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altLang="ja-JP" sz="24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Yuki </a:t>
            </a:r>
            <a:r>
              <a:rPr lang="en-US" altLang="ja-JP" sz="2400" b="1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Saito</a:t>
            </a:r>
          </a:p>
          <a:p>
            <a:pPr defTabSz="914400">
              <a:defRPr/>
            </a:pPr>
            <a:r>
              <a:rPr lang="ja-JP" altLang="en-US" sz="24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東京電機大学　情報環境学科</a:t>
            </a:r>
            <a:r>
              <a:rPr lang="en-US" altLang="ja-JP" sz="2400" b="1" dirty="0">
                <a:solidFill>
                  <a:schemeClr val="accent6">
                    <a:lumMod val="75000"/>
                  </a:schemeClr>
                </a:solidFill>
                <a:latin typeface="+mj-ea"/>
              </a:rPr>
              <a:t>4</a:t>
            </a:r>
            <a:r>
              <a:rPr lang="ja-JP" altLang="en-US" sz="2400" b="1" dirty="0" smtClean="0">
                <a:solidFill>
                  <a:schemeClr val="accent6">
                    <a:lumMod val="75000"/>
                  </a:schemeClr>
                </a:solidFill>
                <a:latin typeface="+mj-ea"/>
              </a:rPr>
              <a:t>年</a:t>
            </a:r>
            <a:endParaRPr lang="en-US" altLang="ja-JP" sz="24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lvl="0" defTabSz="914400">
              <a:defRPr/>
            </a:pPr>
            <a:r>
              <a:rPr lang="en-US" altLang="ja-JP" sz="24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MSP 2015 2016 </a:t>
            </a:r>
            <a:endParaRPr lang="en-US" altLang="ja-JP" sz="2400" b="1" dirty="0" smtClean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lvl="0" defTabSz="914400">
              <a:defRPr/>
            </a:pPr>
            <a:endParaRPr lang="en-US" altLang="ja-JP" sz="2400" b="1" dirty="0" smtClean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lvl="0" defTabSz="914400">
              <a:defRPr/>
            </a:pPr>
            <a:r>
              <a:rPr lang="ja-JP" altLang="en-US" sz="2400" b="1" dirty="0" smtClean="0">
                <a:latin typeface="+mj-ea"/>
                <a:ea typeface="+mj-ea"/>
              </a:rPr>
              <a:t>専門：セキュリティ（リバースエンジニアリングなど）</a:t>
            </a:r>
            <a:endParaRPr lang="en-US" altLang="ja-JP" sz="2400" b="1" dirty="0" smtClean="0">
              <a:latin typeface="+mj-ea"/>
              <a:ea typeface="+mj-ea"/>
            </a:endParaRPr>
          </a:p>
          <a:p>
            <a:pPr lvl="0" defTabSz="914400">
              <a:defRPr/>
            </a:pPr>
            <a:r>
              <a:rPr lang="ja-JP" altLang="en-US" sz="2400" b="1" dirty="0" smtClean="0">
                <a:latin typeface="+mj-ea"/>
                <a:ea typeface="+mj-ea"/>
              </a:rPr>
              <a:t>最近ハマっていること：ディープランニング</a:t>
            </a:r>
            <a:endParaRPr lang="en-US" altLang="ja-JP" sz="2400" b="1" dirty="0">
              <a:latin typeface="+mj-ea"/>
              <a:ea typeface="+mj-ea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5220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ja-JP" altLang="en-US" dirty="0" smtClean="0"/>
              <a:t>実行事例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sz="2800" dirty="0" smtClean="0"/>
              <a:t>②</a:t>
            </a:r>
            <a:r>
              <a:rPr lang="ja-JP" altLang="en-US" sz="2800" dirty="0" smtClean="0"/>
              <a:t>画面に</a:t>
            </a:r>
            <a:r>
              <a:rPr lang="en-US" altLang="ja-JP" sz="2800" dirty="0" err="1" smtClean="0"/>
              <a:t>HelloWorld</a:t>
            </a:r>
            <a:endParaRPr lang="en-US" altLang="ja-JP" sz="2800" dirty="0" smtClean="0"/>
          </a:p>
          <a:p>
            <a:pPr marL="0" indent="0">
              <a:buNone/>
            </a:pPr>
            <a:endParaRPr kumimoji="1" lang="ja-JP" altLang="en-US" sz="2800" dirty="0"/>
          </a:p>
        </p:txBody>
      </p:sp>
      <p:pic>
        <p:nvPicPr>
          <p:cNvPr id="4" name="図 3" descr="2015110814124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60" y="3689579"/>
            <a:ext cx="7056100" cy="2962487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763893" y="2602850"/>
            <a:ext cx="1096994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/>
              <a:t>新規</a:t>
            </a:r>
            <a:r>
              <a:rPr lang="ja-JP" altLang="en-US" sz="2400" dirty="0"/>
              <a:t>プロジェクトで空白のアプリ</a:t>
            </a:r>
            <a:r>
              <a:rPr lang="en-US" altLang="ja-JP" sz="2400" dirty="0"/>
              <a:t>(</a:t>
            </a:r>
            <a:r>
              <a:rPr lang="ja-JP" altLang="en-US" sz="2400" dirty="0"/>
              <a:t>ユニバーサル</a:t>
            </a:r>
            <a:r>
              <a:rPr lang="en-US" altLang="ja-JP" sz="2400" dirty="0"/>
              <a:t>Windows)</a:t>
            </a:r>
            <a:r>
              <a:rPr lang="ja-JP" altLang="en-US" sz="2400" dirty="0"/>
              <a:t>を</a:t>
            </a:r>
            <a:r>
              <a:rPr lang="ja-JP" altLang="en-US" sz="2400" dirty="0" smtClean="0"/>
              <a:t>選択</a:t>
            </a:r>
            <a:endParaRPr lang="en-US" altLang="ja-JP" sz="2400" dirty="0" smtClean="0"/>
          </a:p>
          <a:p>
            <a:r>
              <a:rPr lang="ja-JP" altLang="en-US" sz="2400" dirty="0" smtClean="0"/>
              <a:t>することでプロジェクトを作成し、</a:t>
            </a:r>
            <a:r>
              <a:rPr lang="en-US" altLang="ja-JP" sz="2400" dirty="0" err="1" smtClean="0"/>
              <a:t>TextBlock</a:t>
            </a:r>
            <a:r>
              <a:rPr lang="ja-JP" altLang="en-US" sz="2400" dirty="0" smtClean="0"/>
              <a:t>で文字を置き、実行することで表示できる</a:t>
            </a:r>
            <a:endParaRPr lang="en-US" altLang="ja-JP" sz="2400" dirty="0"/>
          </a:p>
          <a:p>
            <a:endParaRPr lang="ja-JP" altLang="en-US" sz="20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3662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ja-JP" altLang="en-US" dirty="0" smtClean="0"/>
              <a:t>実行事例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sz="2800" dirty="0" smtClean="0"/>
              <a:t>③</a:t>
            </a:r>
            <a:r>
              <a:rPr lang="ja-JP" altLang="en-US" sz="2800" dirty="0" smtClean="0"/>
              <a:t>クラウドとデバイスとの双方通信</a:t>
            </a:r>
            <a:endParaRPr lang="en-US" altLang="ja-JP" sz="2800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図 3" descr="１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960" y="957923"/>
            <a:ext cx="3307798" cy="3869383"/>
          </a:xfrm>
          <a:prstGeom prst="rect">
            <a:avLst/>
          </a:prstGeom>
        </p:spPr>
      </p:pic>
      <p:pic>
        <p:nvPicPr>
          <p:cNvPr id="5" name="図 4" descr="２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35" y="4360444"/>
            <a:ext cx="5823411" cy="2143266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746732" y="2611315"/>
            <a:ext cx="646808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/>
              <a:t>windows </a:t>
            </a:r>
            <a:r>
              <a:rPr lang="en-US" altLang="ja-JP" sz="2400" dirty="0" err="1" smtClean="0"/>
              <a:t>IoT</a:t>
            </a:r>
            <a:r>
              <a:rPr lang="ja-JP" altLang="en-US" sz="2400" dirty="0" smtClean="0"/>
              <a:t>側から</a:t>
            </a:r>
            <a:r>
              <a:rPr lang="en-US" altLang="ja-JP" sz="2400" dirty="0" smtClean="0"/>
              <a:t>Azure</a:t>
            </a:r>
            <a:r>
              <a:rPr lang="ja-JP" altLang="en-US" sz="2400" dirty="0" smtClean="0"/>
              <a:t>に対して認証なども行い</a:t>
            </a:r>
            <a:endParaRPr lang="en-US" altLang="ja-JP" sz="2400" dirty="0" smtClean="0"/>
          </a:p>
          <a:p>
            <a:r>
              <a:rPr lang="ja-JP" altLang="en-US" sz="2400" dirty="0" smtClean="0"/>
              <a:t>双方通信することができる</a:t>
            </a:r>
            <a:endParaRPr lang="en-US" altLang="ja-JP" sz="2400" dirty="0"/>
          </a:p>
          <a:p>
            <a:endParaRPr lang="en-US" altLang="ja-JP" sz="2400" dirty="0" smtClean="0"/>
          </a:p>
          <a:p>
            <a:r>
              <a:rPr lang="en-US" altLang="ja-JP" sz="2400" dirty="0" smtClean="0"/>
              <a:t>Azure</a:t>
            </a:r>
            <a:r>
              <a:rPr lang="ja-JP" altLang="en-US" sz="2400" dirty="0" smtClean="0"/>
              <a:t>側からその他の機器やアプリにもアタッチ</a:t>
            </a:r>
            <a:endParaRPr lang="en-US" altLang="ja-JP" sz="2400" dirty="0" smtClean="0"/>
          </a:p>
          <a:p>
            <a:r>
              <a:rPr lang="ja-JP" altLang="en-US" sz="2400" dirty="0" smtClean="0"/>
              <a:t>できるので組み合わせが無限大である</a:t>
            </a:r>
            <a:endParaRPr lang="ja-JP" altLang="en-US" sz="2400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5408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Windows </a:t>
            </a:r>
            <a:r>
              <a:rPr lang="en-US" altLang="ja-JP" dirty="0" err="1"/>
              <a:t>IoT</a:t>
            </a:r>
            <a:r>
              <a:rPr lang="en-US" altLang="ja-JP" dirty="0"/>
              <a:t> Project </a:t>
            </a:r>
            <a:r>
              <a:rPr lang="en-US" altLang="ja-JP" dirty="0" smtClean="0"/>
              <a:t>Showcases</a:t>
            </a:r>
          </a:p>
          <a:p>
            <a:endParaRPr lang="en-US" altLang="ja-JP" dirty="0" smtClean="0"/>
          </a:p>
          <a:p>
            <a:pPr marL="0" indent="0" algn="ctr">
              <a:buNone/>
            </a:pPr>
            <a:r>
              <a:rPr lang="en-US" altLang="ja-JP" dirty="0" smtClean="0"/>
              <a:t>Windows 10 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を使った様々なモノの動画</a:t>
            </a:r>
            <a:endParaRPr lang="en-US" altLang="ja-JP" dirty="0" smtClean="0"/>
          </a:p>
          <a:p>
            <a:pPr marL="0" indent="0" algn="ctr">
              <a:buNone/>
            </a:pPr>
            <a:r>
              <a:rPr lang="en-US" altLang="ja-JP" sz="2400" dirty="0" smtClean="0">
                <a:hlinkClick r:id="rId2"/>
              </a:rPr>
              <a:t>https</a:t>
            </a:r>
            <a:r>
              <a:rPr lang="en-US" altLang="ja-JP" sz="2400" dirty="0">
                <a:hlinkClick r:id="rId2"/>
              </a:rPr>
              <a:t>://www.youtube.com/watch?v=-QnZy0PGr7k&amp;list=PL1ljc761XCiZGN6L4Z_HcK6RF7htW1EKj&amp;index=</a:t>
            </a:r>
            <a:r>
              <a:rPr lang="en-US" altLang="ja-JP" sz="2400" dirty="0" smtClean="0">
                <a:hlinkClick r:id="rId2"/>
              </a:rPr>
              <a:t>1</a:t>
            </a:r>
            <a:endParaRPr lang="en-US" altLang="ja-JP" sz="2400" dirty="0" smtClean="0"/>
          </a:p>
          <a:p>
            <a:pPr marL="0" indent="0">
              <a:buNone/>
            </a:pP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378960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開発入門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ja-JP" altLang="en-US" dirty="0" smtClean="0"/>
              <a:t>参考サイト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dirty="0"/>
              <a:t>Windows </a:t>
            </a:r>
            <a:r>
              <a:rPr lang="en-US" altLang="ja-JP" dirty="0" err="1"/>
              <a:t>IoT</a:t>
            </a:r>
            <a:r>
              <a:rPr lang="en-US" altLang="ja-JP" dirty="0"/>
              <a:t> </a:t>
            </a:r>
            <a:r>
              <a:rPr lang="ja-JP" altLang="en-US" dirty="0"/>
              <a:t>と</a:t>
            </a:r>
            <a:r>
              <a:rPr lang="en-US" altLang="ja-JP" dirty="0"/>
              <a:t>Raspberry Pi 2 </a:t>
            </a:r>
            <a:r>
              <a:rPr lang="ja-JP" altLang="en-US" dirty="0"/>
              <a:t>で</a:t>
            </a:r>
            <a:r>
              <a:rPr lang="en-US" altLang="ja-JP" dirty="0"/>
              <a:t>L</a:t>
            </a:r>
            <a:r>
              <a:rPr lang="ja-JP" altLang="en-US" dirty="0"/>
              <a:t>チカ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sz="2400" dirty="0">
                <a:hlinkClick r:id="rId2"/>
              </a:rPr>
              <a:t>http://qiita.com/ykatsu111/items/</a:t>
            </a:r>
            <a:r>
              <a:rPr lang="en-US" altLang="ja-JP" sz="2400" dirty="0" smtClean="0">
                <a:hlinkClick r:id="rId2"/>
              </a:rPr>
              <a:t>e5875b8319125fc951d5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dirty="0"/>
              <a:t>Windows10 </a:t>
            </a:r>
            <a:r>
              <a:rPr lang="en-US" altLang="ja-JP" dirty="0" err="1"/>
              <a:t>IoT</a:t>
            </a:r>
            <a:r>
              <a:rPr lang="en-US" altLang="ja-JP" dirty="0"/>
              <a:t> Core</a:t>
            </a:r>
            <a:r>
              <a:rPr lang="ja-JP" altLang="en-US" dirty="0"/>
              <a:t>と</a:t>
            </a:r>
            <a:r>
              <a:rPr lang="en-US" altLang="ja-JP" dirty="0"/>
              <a:t>Raspberry Pi 2</a:t>
            </a:r>
            <a:r>
              <a:rPr lang="ja-JP" altLang="en-US" dirty="0"/>
              <a:t>で</a:t>
            </a:r>
            <a:r>
              <a:rPr lang="en-US" altLang="ja-JP" dirty="0"/>
              <a:t>Hello World</a:t>
            </a:r>
          </a:p>
          <a:p>
            <a:pPr marL="0" indent="0">
              <a:buNone/>
            </a:pPr>
            <a:r>
              <a:rPr lang="en-US" altLang="ja-JP" sz="2400" dirty="0" smtClean="0">
                <a:hlinkClick r:id="rId3"/>
              </a:rPr>
              <a:t>http</a:t>
            </a:r>
            <a:r>
              <a:rPr lang="en-US" altLang="ja-JP" sz="2400" dirty="0">
                <a:hlinkClick r:id="rId3"/>
              </a:rPr>
              <a:t>://qiita.com/kanaharu/items/</a:t>
            </a:r>
            <a:r>
              <a:rPr lang="en-US" altLang="ja-JP" sz="2400" dirty="0" smtClean="0">
                <a:hlinkClick r:id="rId3"/>
              </a:rPr>
              <a:t>51c1c8499c53416e9f41</a:t>
            </a:r>
            <a:endParaRPr lang="en-US" altLang="ja-JP" sz="2400" dirty="0" smtClean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dirty="0" smtClean="0"/>
              <a:t>Azure </a:t>
            </a:r>
            <a:r>
              <a:rPr lang="en-US" altLang="ja-JP" dirty="0" err="1" smtClean="0"/>
              <a:t>IoT</a:t>
            </a:r>
            <a:r>
              <a:rPr lang="en-US" altLang="ja-JP" dirty="0" smtClean="0"/>
              <a:t> Hub</a:t>
            </a:r>
            <a:r>
              <a:rPr lang="ja-JP" altLang="en-US" dirty="0" smtClean="0"/>
              <a:t>を使ってみた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en-US" altLang="ja-JP" sz="2400" dirty="0">
                <a:hlinkClick r:id="rId4"/>
              </a:rPr>
              <a:t>http://qiita.com/linyixian/items/</a:t>
            </a:r>
            <a:r>
              <a:rPr lang="en-US" altLang="ja-JP" sz="2400" dirty="0" smtClean="0">
                <a:hlinkClick r:id="rId4"/>
              </a:rPr>
              <a:t>e319c5f63f9e57459ac0</a:t>
            </a:r>
            <a:endParaRPr lang="en-US" altLang="ja-JP" sz="2400" dirty="0" smtClean="0"/>
          </a:p>
          <a:p>
            <a:pPr marL="0" indent="0">
              <a:buNone/>
            </a:pP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7977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ja-JP" altLang="en-US" dirty="0" smtClean="0"/>
              <a:t>さらに</a:t>
            </a:r>
            <a:r>
              <a:rPr kumimoji="1" lang="ja-JP" altLang="en-US" dirty="0" smtClean="0"/>
              <a:t>学ぶには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Windows 10 </a:t>
            </a:r>
            <a:r>
              <a:rPr lang="en-US" altLang="ja-JP" dirty="0" err="1" smtClean="0"/>
              <a:t>IoT</a:t>
            </a:r>
            <a:r>
              <a:rPr lang="en-US" altLang="ja-JP" dirty="0" smtClean="0"/>
              <a:t> Core</a:t>
            </a:r>
            <a:r>
              <a:rPr lang="ja-JP" altLang="en-US" dirty="0" smtClean="0"/>
              <a:t>で開発をすすめるにあたって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39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公式</a:t>
            </a:r>
            <a:r>
              <a:rPr kumimoji="1" lang="en-US" altLang="ja-JP" dirty="0" err="1" smtClean="0"/>
              <a:t>Github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55" y="1673629"/>
            <a:ext cx="7535490" cy="4905375"/>
          </a:xfrm>
        </p:spPr>
      </p:pic>
      <p:sp>
        <p:nvSpPr>
          <p:cNvPr id="6" name="テキスト ボックス 5"/>
          <p:cNvSpPr txBox="1"/>
          <p:nvPr/>
        </p:nvSpPr>
        <p:spPr>
          <a:xfrm>
            <a:off x="1348353" y="1053885"/>
            <a:ext cx="3504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github.com</a:t>
            </a:r>
            <a:r>
              <a:rPr lang="en-US" altLang="ja-JP" dirty="0">
                <a:hlinkClick r:id="rId3"/>
              </a:rPr>
              <a:t>/</a:t>
            </a:r>
            <a:r>
              <a:rPr lang="en-US" altLang="ja-JP" dirty="0" err="1">
                <a:hlinkClick r:id="rId3"/>
              </a:rPr>
              <a:t>ms-iot</a:t>
            </a:r>
            <a:r>
              <a:rPr lang="en-US" altLang="ja-JP" dirty="0">
                <a:hlinkClick r:id="rId3"/>
              </a:rPr>
              <a:t>/samples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7953945" y="1673629"/>
            <a:ext cx="3470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・サンプル多数</a:t>
            </a:r>
            <a:endParaRPr kumimoji="1" lang="en-US" altLang="ja-JP" dirty="0" smtClean="0"/>
          </a:p>
          <a:p>
            <a:r>
              <a:rPr lang="ja-JP" altLang="en-US" dirty="0" smtClean="0"/>
              <a:t>自分の実現したい機能っぽいのを</a:t>
            </a:r>
            <a:endParaRPr lang="en-US" altLang="ja-JP" dirty="0" smtClean="0"/>
          </a:p>
          <a:p>
            <a:r>
              <a:rPr lang="ja-JP" altLang="en-US" dirty="0" smtClean="0"/>
              <a:t>探してコードを読むといいかも</a:t>
            </a:r>
            <a:endParaRPr kumimoji="1" lang="ja-JP" altLang="en-US" dirty="0"/>
          </a:p>
        </p:txBody>
      </p:sp>
      <p:cxnSp>
        <p:nvCxnSpPr>
          <p:cNvPr id="10" name="直線矢印コネクタ 9"/>
          <p:cNvCxnSpPr/>
          <p:nvPr/>
        </p:nvCxnSpPr>
        <p:spPr>
          <a:xfrm flipH="1" flipV="1">
            <a:off x="6977551" y="3779488"/>
            <a:ext cx="1252048" cy="693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8229599" y="4518152"/>
            <a:ext cx="388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ここから全ファイル</a:t>
            </a:r>
            <a:r>
              <a:rPr kumimoji="1" lang="ja-JP" altLang="en-US" smtClean="0"/>
              <a:t>がダウンロード可能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434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Hackster.io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02350" y="991892"/>
            <a:ext cx="446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hlinkClick r:id="rId2"/>
              </a:rPr>
              <a:t>https://</a:t>
            </a:r>
            <a:r>
              <a:rPr lang="en-US" altLang="ja-JP" dirty="0" err="1">
                <a:hlinkClick r:id="rId2"/>
              </a:rPr>
              <a:t>www.hackster.io</a:t>
            </a:r>
            <a:r>
              <a:rPr lang="en-US" altLang="ja-JP" dirty="0">
                <a:hlinkClick r:id="rId2"/>
              </a:rPr>
              <a:t>/</a:t>
            </a:r>
            <a:r>
              <a:rPr lang="en-US" altLang="ja-JP" dirty="0" err="1">
                <a:hlinkClick r:id="rId2"/>
              </a:rPr>
              <a:t>windowsiot</a:t>
            </a:r>
            <a:r>
              <a:rPr lang="en-US" altLang="ja-JP" dirty="0">
                <a:hlinkClick r:id="rId2"/>
              </a:rPr>
              <a:t>/projects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68285"/>
            <a:ext cx="8919776" cy="4889715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9438468" y="3750590"/>
            <a:ext cx="2355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こちらもサンプル多数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よりも見やすい</a:t>
            </a:r>
            <a:endParaRPr kumimoji="1" lang="ja-JP" altLang="en-US" dirty="0"/>
          </a:p>
        </p:txBody>
      </p:sp>
      <p:cxnSp>
        <p:nvCxnSpPr>
          <p:cNvPr id="8" name="直線矢印コネクタ 7"/>
          <p:cNvCxnSpPr/>
          <p:nvPr/>
        </p:nvCxnSpPr>
        <p:spPr>
          <a:xfrm flipH="1">
            <a:off x="4215539" y="2867187"/>
            <a:ext cx="1487837" cy="774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536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Hackster.io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222" y="1861339"/>
            <a:ext cx="8402166" cy="499666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91892" y="1147740"/>
            <a:ext cx="993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例えば</a:t>
            </a:r>
            <a:r>
              <a:rPr kumimoji="1" lang="en-US" altLang="ja-JP" dirty="0" smtClean="0"/>
              <a:t>RGBLED</a:t>
            </a:r>
            <a:r>
              <a:rPr kumimoji="1" lang="ja-JP" altLang="en-US" dirty="0" smtClean="0"/>
              <a:t>を操作するためのページ（</a:t>
            </a:r>
            <a:r>
              <a:rPr lang="en-US" altLang="ja-JP" dirty="0">
                <a:hlinkClick r:id="rId3"/>
              </a:rPr>
              <a:t>https://</a:t>
            </a:r>
            <a:r>
              <a:rPr lang="en-US" altLang="ja-JP" dirty="0" err="1">
                <a:hlinkClick r:id="rId3"/>
              </a:rPr>
              <a:t>www.hackster.io</a:t>
            </a:r>
            <a:r>
              <a:rPr lang="en-US" altLang="ja-JP" dirty="0">
                <a:hlinkClick r:id="rId3"/>
              </a:rPr>
              <a:t>/</a:t>
            </a:r>
            <a:r>
              <a:rPr lang="en-US" altLang="ja-JP" dirty="0" err="1">
                <a:hlinkClick r:id="rId3"/>
              </a:rPr>
              <a:t>windowsiot</a:t>
            </a:r>
            <a:r>
              <a:rPr lang="en-US" altLang="ja-JP" dirty="0">
                <a:hlinkClick r:id="rId3"/>
              </a:rPr>
              <a:t>/rgb-led-sample-729ea7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  <p:cxnSp>
        <p:nvCxnSpPr>
          <p:cNvPr id="9" name="直線矢印コネクタ 8"/>
          <p:cNvCxnSpPr/>
          <p:nvPr/>
        </p:nvCxnSpPr>
        <p:spPr>
          <a:xfrm flipH="1">
            <a:off x="8245098" y="4215539"/>
            <a:ext cx="1937290" cy="480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10182388" y="39210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難易度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7259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Hackster.io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483" y="4289193"/>
            <a:ext cx="4359205" cy="2285280"/>
          </a:xfr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80" y="4027368"/>
            <a:ext cx="2873205" cy="2547105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7" y="3932012"/>
            <a:ext cx="2791565" cy="264246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66717" y="1219656"/>
            <a:ext cx="1073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/>
              <a:t>回路図や、接続のための簡単化された図、コードの説明などもあってわかりやすい</a:t>
            </a:r>
            <a:endParaRPr kumimoji="1" lang="en-US" altLang="ja-JP" sz="2400" dirty="0" smtClean="0"/>
          </a:p>
          <a:p>
            <a:r>
              <a:rPr lang="ja-JP" altLang="en-US" sz="2400" dirty="0" smtClean="0"/>
              <a:t>難易度も書かれているため、プログラミング初心者には非常に心強い</a:t>
            </a:r>
            <a:endParaRPr lang="en-US" altLang="ja-JP" sz="2400" dirty="0" smtClean="0"/>
          </a:p>
        </p:txBody>
      </p:sp>
    </p:spTree>
    <p:extLst>
      <p:ext uri="{BB962C8B-B14F-4D97-AF65-F5344CB8AC3E}">
        <p14:creationId xmlns:p14="http://schemas.microsoft.com/office/powerpoint/2010/main" val="230841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</a:t>
            </a:r>
            <a:r>
              <a:rPr kumimoji="1" lang="ja-JP" altLang="en-US" dirty="0" smtClean="0"/>
              <a:t>チカの次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ja-JP" altLang="en-US" dirty="0" smtClean="0"/>
              <a:t>ハードウェアをいじろうとするとき、大切なのは</a:t>
            </a:r>
            <a:r>
              <a:rPr kumimoji="1" lang="en-US" altLang="ja-JP" dirty="0" smtClean="0"/>
              <a:t>L</a:t>
            </a:r>
            <a:r>
              <a:rPr kumimoji="1" lang="ja-JP" altLang="en-US" dirty="0" smtClean="0"/>
              <a:t>チカの次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2000" dirty="0" smtClean="0"/>
              <a:t>　→電子工作ってハンダ付けとか基板？とかよくわからない</a:t>
            </a:r>
            <a:r>
              <a:rPr lang="en-US" altLang="ja-JP" sz="2000" dirty="0" smtClean="0"/>
              <a:t>…</a:t>
            </a:r>
          </a:p>
          <a:p>
            <a:pPr marL="0" indent="0" algn="ctr">
              <a:buNone/>
            </a:pPr>
            <a:endParaRPr lang="en-US" altLang="ja-JP" sz="2000" dirty="0"/>
          </a:p>
          <a:p>
            <a:pPr marL="0" indent="0" algn="ctr">
              <a:buNone/>
            </a:pPr>
            <a:r>
              <a:rPr lang="ja-JP" altLang="en-US" sz="2000" dirty="0" smtClean="0">
                <a:latin typeface="+mj-ea"/>
                <a:ea typeface="+mj-ea"/>
              </a:rPr>
              <a:t>回路とかって、基本はそんな難しくない！</a:t>
            </a:r>
            <a:endParaRPr lang="en-US" altLang="ja-JP" sz="2000" dirty="0" smtClean="0">
              <a:latin typeface="+mj-ea"/>
              <a:ea typeface="+mj-ea"/>
            </a:endParaRPr>
          </a:p>
          <a:p>
            <a:pPr marL="0" indent="0" algn="ctr">
              <a:buNone/>
            </a:pPr>
            <a:endParaRPr lang="en-US" altLang="ja-JP" dirty="0"/>
          </a:p>
          <a:p>
            <a:r>
              <a:rPr lang="ja-JP" altLang="en-US" sz="2000" b="1" u="sng" dirty="0">
                <a:hlinkClick r:id="rId2"/>
              </a:rPr>
              <a:t>剣菱</a:t>
            </a:r>
            <a:r>
              <a:rPr lang="en-US" altLang="ja-JP" sz="2000" b="1" u="sng" dirty="0">
                <a:hlinkClick r:id="rId2"/>
              </a:rPr>
              <a:t>P</a:t>
            </a:r>
            <a:r>
              <a:rPr lang="ja-JP" altLang="en-US" sz="2000" dirty="0"/>
              <a:t> さんの公開</a:t>
            </a:r>
            <a:r>
              <a:rPr lang="ja-JP" altLang="en-US" sz="2000" dirty="0" smtClean="0"/>
              <a:t>マイリスト　</a:t>
            </a:r>
            <a:r>
              <a:rPr lang="ja-JP" altLang="en-US" sz="2000" b="1" dirty="0" smtClean="0"/>
              <a:t>零</a:t>
            </a:r>
            <a:r>
              <a:rPr lang="ja-JP" altLang="en-US" sz="2000" b="1" dirty="0"/>
              <a:t>からの電子</a:t>
            </a:r>
            <a:r>
              <a:rPr lang="ja-JP" altLang="en-US" sz="2000" b="1" dirty="0" smtClean="0"/>
              <a:t>工作</a:t>
            </a:r>
            <a:endParaRPr lang="en-US" altLang="ja-JP" sz="2000" b="1" dirty="0" smtClean="0"/>
          </a:p>
          <a:p>
            <a:r>
              <a:rPr lang="ja-JP" altLang="en-US" sz="2000" b="1" dirty="0" smtClean="0"/>
              <a:t>電子工作について、簡単にわかりやすくまとめられている</a:t>
            </a:r>
            <a:endParaRPr lang="ja-JP" altLang="en-US" sz="2000" b="1" dirty="0"/>
          </a:p>
          <a:p>
            <a:pPr marL="0" indent="0" algn="ctr">
              <a:buNone/>
            </a:pPr>
            <a:endParaRPr lang="en-US" altLang="ja-JP" sz="2000" dirty="0" smtClean="0">
              <a:latin typeface="+mj-ea"/>
              <a:ea typeface="+mj-ea"/>
            </a:endParaRPr>
          </a:p>
          <a:p>
            <a:pPr marL="0" indent="0" algn="ctr">
              <a:buNone/>
            </a:pPr>
            <a:r>
              <a:rPr lang="en-US" altLang="ja-JP" sz="2000" dirty="0">
                <a:latin typeface="+mj-ea"/>
                <a:ea typeface="+mj-ea"/>
                <a:hlinkClick r:id="rId3"/>
              </a:rPr>
              <a:t>http://</a:t>
            </a:r>
            <a:r>
              <a:rPr lang="en-US" altLang="ja-JP" sz="2000" dirty="0" err="1">
                <a:latin typeface="+mj-ea"/>
                <a:ea typeface="+mj-ea"/>
                <a:hlinkClick r:id="rId3"/>
              </a:rPr>
              <a:t>www.nicovideo.jp</a:t>
            </a:r>
            <a:r>
              <a:rPr lang="en-US" altLang="ja-JP" sz="2000" dirty="0">
                <a:latin typeface="+mj-ea"/>
                <a:ea typeface="+mj-ea"/>
                <a:hlinkClick r:id="rId3"/>
              </a:rPr>
              <a:t>/</a:t>
            </a:r>
            <a:r>
              <a:rPr lang="en-US" altLang="ja-JP" sz="2000" dirty="0" err="1">
                <a:latin typeface="+mj-ea"/>
                <a:ea typeface="+mj-ea"/>
                <a:hlinkClick r:id="rId3"/>
              </a:rPr>
              <a:t>mylist</a:t>
            </a:r>
            <a:r>
              <a:rPr lang="en-US" altLang="ja-JP" sz="2000" dirty="0">
                <a:latin typeface="+mj-ea"/>
                <a:ea typeface="+mj-ea"/>
                <a:hlinkClick r:id="rId3"/>
              </a:rPr>
              <a:t>/21945950</a:t>
            </a:r>
            <a:endParaRPr lang="en-US" altLang="ja-JP" sz="2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90498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441" y="1016000"/>
            <a:ext cx="10969943" cy="5346700"/>
          </a:xfrm>
        </p:spPr>
        <p:txBody>
          <a:bodyPr>
            <a:normAutofit fontScale="92500" lnSpcReduction="10000"/>
          </a:bodyPr>
          <a:lstStyle/>
          <a:p>
            <a:r>
              <a:rPr lang="ja-JP" altLang="en-US" sz="2400" dirty="0"/>
              <a:t>概要</a:t>
            </a:r>
            <a:endParaRPr lang="en-US" altLang="ja-JP" sz="2400" dirty="0"/>
          </a:p>
          <a:p>
            <a:pPr lvl="1"/>
            <a:r>
              <a:rPr lang="en-US" altLang="ja-JP" sz="2000" dirty="0" smtClean="0"/>
              <a:t>Windows 10 </a:t>
            </a:r>
            <a:r>
              <a:rPr lang="en-US" altLang="ja-JP" sz="2000" dirty="0" err="1" smtClean="0"/>
              <a:t>IoT</a:t>
            </a:r>
            <a:r>
              <a:rPr lang="ja-JP" altLang="en-US" sz="2000" dirty="0" smtClean="0"/>
              <a:t>と</a:t>
            </a:r>
            <a:r>
              <a:rPr lang="ja-JP" altLang="en-US" sz="2000" dirty="0"/>
              <a:t>は</a:t>
            </a:r>
            <a:endParaRPr lang="en-US" altLang="ja-JP" sz="2000" dirty="0"/>
          </a:p>
          <a:p>
            <a:pPr lvl="1"/>
            <a:r>
              <a:rPr lang="ja-JP" altLang="en-US" sz="2000" dirty="0"/>
              <a:t>必要な開発環境</a:t>
            </a:r>
            <a:endParaRPr lang="en-US" altLang="ja-JP" sz="2000" dirty="0"/>
          </a:p>
          <a:p>
            <a:pPr lvl="1"/>
            <a:r>
              <a:rPr lang="ja-JP" altLang="en-US" sz="2000" dirty="0" smtClean="0"/>
              <a:t>他の</a:t>
            </a:r>
            <a:r>
              <a:rPr lang="en-US" altLang="ja-JP" sz="2000" dirty="0" smtClean="0"/>
              <a:t>OS</a:t>
            </a:r>
            <a:r>
              <a:rPr lang="ja-JP" altLang="en-US" sz="2000" dirty="0" smtClean="0"/>
              <a:t>と</a:t>
            </a:r>
            <a:r>
              <a:rPr lang="ja-JP" altLang="en-US" sz="2000" dirty="0"/>
              <a:t>比べて</a:t>
            </a:r>
            <a:endParaRPr lang="en-US" altLang="ja-JP" sz="2000" dirty="0"/>
          </a:p>
          <a:p>
            <a:r>
              <a:rPr lang="ja-JP" altLang="en-US" sz="2400" dirty="0" smtClean="0"/>
              <a:t>開発</a:t>
            </a:r>
            <a:r>
              <a:rPr lang="ja-JP" altLang="en-US" sz="2400" dirty="0"/>
              <a:t>入門</a:t>
            </a:r>
            <a:endParaRPr lang="en-US" altLang="ja-JP" sz="2400" dirty="0"/>
          </a:p>
          <a:p>
            <a:pPr lvl="1"/>
            <a:r>
              <a:rPr lang="ja-JP" altLang="en-US" sz="2000" dirty="0"/>
              <a:t>開発環境構築方法</a:t>
            </a:r>
            <a:endParaRPr lang="en-US" altLang="ja-JP" sz="2000" dirty="0"/>
          </a:p>
          <a:p>
            <a:pPr lvl="1"/>
            <a:r>
              <a:rPr lang="ja-JP" altLang="en-US" sz="2000" dirty="0" smtClean="0"/>
              <a:t>サンプル例</a:t>
            </a:r>
            <a:endParaRPr lang="en-US" altLang="ja-JP" sz="2000" dirty="0"/>
          </a:p>
          <a:p>
            <a:r>
              <a:rPr lang="ja-JP" altLang="en-US" sz="2400" dirty="0" smtClean="0"/>
              <a:t>さらに</a:t>
            </a:r>
            <a:r>
              <a:rPr lang="ja-JP" altLang="en-US" sz="2400" dirty="0"/>
              <a:t>学ぶに</a:t>
            </a:r>
            <a:r>
              <a:rPr lang="ja-JP" altLang="en-US" sz="2400" dirty="0" smtClean="0"/>
              <a:t>は</a:t>
            </a:r>
            <a:endParaRPr lang="en-US" altLang="ja-JP" sz="2400" dirty="0" smtClean="0"/>
          </a:p>
          <a:p>
            <a:pPr lvl="1"/>
            <a:r>
              <a:rPr lang="ja-JP" altLang="en-US" sz="2000" dirty="0" smtClean="0"/>
              <a:t>公式</a:t>
            </a:r>
            <a:r>
              <a:rPr lang="ja-JP" altLang="en-US" sz="2000" dirty="0" smtClean="0"/>
              <a:t>サイトの見方</a:t>
            </a:r>
            <a:endParaRPr lang="en-US" altLang="ja-JP" sz="2000" dirty="0" smtClean="0"/>
          </a:p>
          <a:p>
            <a:pPr lvl="1"/>
            <a:r>
              <a:rPr lang="ja-JP" altLang="en-US" sz="2000" dirty="0" smtClean="0"/>
              <a:t>見る</a:t>
            </a:r>
            <a:r>
              <a:rPr lang="ja-JP" altLang="en-US" sz="2000" dirty="0"/>
              <a:t>べき入門サイト、</a:t>
            </a:r>
            <a:r>
              <a:rPr lang="ja-JP" altLang="en-US" sz="2000" dirty="0" smtClean="0"/>
              <a:t>情報源</a:t>
            </a:r>
            <a:endParaRPr lang="en-US" altLang="ja-JP" sz="2000" dirty="0"/>
          </a:p>
          <a:p>
            <a:r>
              <a:rPr lang="en-US" altLang="ja-JP" sz="2400" dirty="0"/>
              <a:t>MSP</a:t>
            </a:r>
            <a:r>
              <a:rPr lang="ja-JP" altLang="en-US" sz="2400" dirty="0"/>
              <a:t>での</a:t>
            </a:r>
            <a:r>
              <a:rPr lang="en-US" altLang="ja-JP" sz="2400" dirty="0" err="1"/>
              <a:t>IoT</a:t>
            </a:r>
            <a:r>
              <a:rPr lang="ja-JP" altLang="en-US" sz="2400" dirty="0"/>
              <a:t>製作例</a:t>
            </a:r>
            <a:endParaRPr lang="en-US" altLang="ja-JP" sz="2400" dirty="0"/>
          </a:p>
          <a:p>
            <a:pPr lvl="1"/>
            <a:r>
              <a:rPr lang="en-US" altLang="ja-JP" sz="1900" dirty="0"/>
              <a:t>Colors of MSP</a:t>
            </a:r>
          </a:p>
          <a:p>
            <a:pPr lvl="1"/>
            <a:r>
              <a:rPr lang="en-US" altLang="ja-JP" sz="2000" dirty="0"/>
              <a:t>ET </a:t>
            </a:r>
            <a:r>
              <a:rPr lang="en-US" altLang="ja-JP" sz="2000" dirty="0" err="1"/>
              <a:t>IoT</a:t>
            </a:r>
            <a:r>
              <a:rPr lang="ja-JP" altLang="en-US" sz="2000" dirty="0"/>
              <a:t>ハッカソン制作物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779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あるとうれしいもの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ブレッドボード</a:t>
            </a:r>
            <a:endParaRPr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/>
              <a:t>ジャンパワイヤ</a:t>
            </a:r>
            <a:endParaRPr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 smtClean="0"/>
              <a:t>抵抗セット</a:t>
            </a:r>
            <a:endParaRPr kumimoji="1"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/>
              <a:t>→ハンダ付け不要で回路が作れる。</a:t>
            </a:r>
            <a:endParaRPr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Arduino</a:t>
            </a:r>
            <a:r>
              <a:rPr kumimoji="1" lang="ja-JP" altLang="en-US" dirty="0" smtClean="0"/>
              <a:t>や他のマイコンなどにも流用できる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197" y="1054289"/>
            <a:ext cx="3416971" cy="341697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924" y="3989127"/>
            <a:ext cx="3405877" cy="2554408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307" y="803473"/>
            <a:ext cx="3973475" cy="27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89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参考　僕の机の上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50" y="770600"/>
            <a:ext cx="10817817" cy="6087400"/>
          </a:xfrm>
        </p:spPr>
      </p:pic>
    </p:spTree>
    <p:extLst>
      <p:ext uri="{BB962C8B-B14F-4D97-AF65-F5344CB8AC3E}">
        <p14:creationId xmlns:p14="http://schemas.microsoft.com/office/powerpoint/2010/main" val="832894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その他参考になりそうなサイト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dirty="0"/>
              <a:t>[UWP] </a:t>
            </a:r>
            <a:r>
              <a:rPr lang="ja-JP" altLang="en-US" dirty="0"/>
              <a:t>初心者目線で</a:t>
            </a:r>
            <a:r>
              <a:rPr lang="en-US" altLang="ja-JP" dirty="0"/>
              <a:t>Windows 10 </a:t>
            </a:r>
            <a:r>
              <a:rPr lang="en-US" altLang="ja-JP" dirty="0" err="1"/>
              <a:t>IoT</a:t>
            </a:r>
            <a:r>
              <a:rPr lang="ja-JP" altLang="en-US" dirty="0"/>
              <a:t>：</a:t>
            </a:r>
            <a:r>
              <a:rPr lang="en-US" altLang="ja-JP" dirty="0"/>
              <a:t>002 </a:t>
            </a:r>
            <a:r>
              <a:rPr lang="ja-JP" altLang="en-US" dirty="0"/>
              <a:t>光量を測定</a:t>
            </a:r>
            <a:r>
              <a:rPr lang="ja-JP" altLang="en-US" dirty="0" smtClean="0"/>
              <a:t>しよう←おすすめ</a:t>
            </a:r>
            <a:endParaRPr kumimoji="1"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dirty="0">
                <a:hlinkClick r:id="rId2"/>
              </a:rPr>
              <a:t>http://coelacanth.jp.net/uwp-%E5%88%9D%E5%BF%83%E8%80%85%E7%9B%AE%E7%B7%9A%E3%81%A7windows-10-iot%EF%BC%9A002-%E5%85%89%E9%87%8F%E3%82%92%E6%B8%AC%E5%AE%9A%E3%81%97%E3%82%88%E3%81%86</a:t>
            </a:r>
            <a:r>
              <a:rPr lang="en-US" altLang="ja-JP" dirty="0" smtClean="0">
                <a:hlinkClick r:id="rId2"/>
              </a:rPr>
              <a:t>/</a:t>
            </a:r>
            <a:endParaRPr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Windows </a:t>
            </a:r>
            <a:r>
              <a:rPr kumimoji="1" lang="ja-JP" altLang="en-US" dirty="0" smtClean="0"/>
              <a:t>公式ブログ</a:t>
            </a:r>
            <a:endParaRPr kumimoji="1"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dirty="0">
                <a:hlinkClick r:id="rId3"/>
              </a:rPr>
              <a:t>https://blogs.windows.com/buildingapps/tag/iot</a:t>
            </a:r>
            <a:r>
              <a:rPr lang="en-US" altLang="ja-JP" dirty="0" smtClean="0">
                <a:hlinkClick r:id="rId3"/>
              </a:rPr>
              <a:t>/</a:t>
            </a:r>
            <a:endParaRPr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ja-JP" dirty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dirty="0" smtClean="0"/>
              <a:t>エバンジェリスト　太田寛さんのブログ</a:t>
            </a:r>
            <a:endParaRPr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dirty="0">
                <a:hlinkClick r:id="rId4"/>
              </a:rPr>
              <a:t>https://blogs.msdn.microsoft.com/hirosho</a:t>
            </a:r>
            <a:r>
              <a:rPr lang="en-US" altLang="ja-JP" dirty="0" smtClean="0">
                <a:hlinkClick r:id="rId4"/>
              </a:rPr>
              <a:t>/</a:t>
            </a:r>
            <a:endParaRPr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ja-JP" dirty="0" smtClean="0"/>
          </a:p>
          <a:p>
            <a:pPr mar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ja-JP" altLang="en-US" dirty="0"/>
              <a:t>ラズパイ</a:t>
            </a:r>
            <a:r>
              <a:rPr lang="en-US" altLang="ja-JP" dirty="0"/>
              <a:t>3</a:t>
            </a:r>
            <a:r>
              <a:rPr lang="ja-JP" altLang="en-US" dirty="0"/>
              <a:t>＆</a:t>
            </a:r>
            <a:r>
              <a:rPr lang="en-US" altLang="ja-JP" dirty="0"/>
              <a:t>Toradex</a:t>
            </a:r>
            <a:r>
              <a:rPr lang="ja-JP" altLang="en-US" dirty="0"/>
              <a:t>で楽しみながら検証する</a:t>
            </a:r>
            <a:r>
              <a:rPr lang="en-US" altLang="ja-JP" dirty="0"/>
              <a:t>IoT</a:t>
            </a:r>
            <a:r>
              <a:rPr lang="ja-JP" altLang="en-US" dirty="0"/>
              <a:t>実践</a:t>
            </a:r>
            <a:r>
              <a:rPr lang="ja-JP" altLang="en-US" dirty="0" smtClean="0"/>
              <a:t>入門</a:t>
            </a:r>
            <a:endParaRPr kumimoji="1"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ja-JP" dirty="0">
                <a:hlinkClick r:id="rId5"/>
              </a:rPr>
              <a:t>http://</a:t>
            </a:r>
            <a:r>
              <a:rPr lang="en-US" altLang="ja-JP" dirty="0" smtClean="0">
                <a:hlinkClick r:id="rId5"/>
              </a:rPr>
              <a:t>www.atmarkit.co.jp/ait/series/3192/index.html</a:t>
            </a:r>
            <a:endParaRPr lang="en-US" altLang="ja-JP" dirty="0" smtClean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ja-JP" dirty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kumimoji="1" lang="en-US" altLang="ja-JP" dirty="0"/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2167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ja-JP" dirty="0" smtClean="0"/>
              <a:t>MSP</a:t>
            </a:r>
            <a:r>
              <a:rPr lang="ja-JP" altLang="en-US" dirty="0" smtClean="0"/>
              <a:t>での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製作例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 smtClean="0"/>
              <a:t>Maker Faire Tokyo 2015 / ET 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ハッカソン</a:t>
            </a:r>
            <a:r>
              <a:rPr lang="en-US" altLang="ja-JP" dirty="0" smtClean="0"/>
              <a:t>2015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0031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MSP</a:t>
            </a:r>
            <a:r>
              <a:rPr lang="ja-JP" altLang="en-US" dirty="0" smtClean="0"/>
              <a:t>での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製作例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pic>
        <p:nvPicPr>
          <p:cNvPr id="4" name="Content Placeholder 3" descr="banner_roundlog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t="248" r="-123689" b="-248"/>
          <a:stretch/>
        </p:blipFill>
        <p:spPr>
          <a:xfrm>
            <a:off x="1893222" y="1761181"/>
            <a:ext cx="8229600" cy="3678993"/>
          </a:xfrm>
          <a:prstGeom prst="rect">
            <a:avLst/>
          </a:prstGeom>
        </p:spPr>
      </p:pic>
      <p:pic>
        <p:nvPicPr>
          <p:cNvPr id="5" name="Picture 5" descr="colorsofMS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28" y="1549508"/>
            <a:ext cx="4065466" cy="40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914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MSP</a:t>
            </a:r>
            <a:r>
              <a:rPr kumimoji="1" lang="ja-JP" altLang="en-US" dirty="0" smtClean="0"/>
              <a:t>での</a:t>
            </a:r>
            <a:r>
              <a:rPr kumimoji="1" lang="en-US" altLang="ja-JP" dirty="0" err="1" smtClean="0"/>
              <a:t>IoT</a:t>
            </a:r>
            <a:r>
              <a:rPr kumimoji="1" lang="ja-JP" altLang="en-US" dirty="0" smtClean="0"/>
              <a:t>製作例</a:t>
            </a:r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416" y="803473"/>
            <a:ext cx="8072703" cy="6054527"/>
          </a:xfrm>
        </p:spPr>
      </p:pic>
    </p:spTree>
    <p:extLst>
      <p:ext uri="{BB962C8B-B14F-4D97-AF65-F5344CB8AC3E}">
        <p14:creationId xmlns:p14="http://schemas.microsoft.com/office/powerpoint/2010/main" val="774896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Colors of MSP </a:t>
            </a:r>
            <a:r>
              <a:rPr kumimoji="1" lang="ja-JP" altLang="en-US" dirty="0" smtClean="0"/>
              <a:t>概念図</a:t>
            </a:r>
            <a:endParaRPr kumimoji="1" lang="ja-JP" altLang="en-US" dirty="0"/>
          </a:p>
        </p:txBody>
      </p:sp>
      <p:pic>
        <p:nvPicPr>
          <p:cNvPr id="4" name="Content Placeholder 3" descr="構成図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149" t="-7039" r="-38452" b="-6559"/>
          <a:stretch/>
        </p:blipFill>
        <p:spPr>
          <a:xfrm>
            <a:off x="609600" y="1221994"/>
            <a:ext cx="10969625" cy="4902962"/>
          </a:xfrm>
        </p:spPr>
      </p:pic>
    </p:spTree>
    <p:extLst>
      <p:ext uri="{BB962C8B-B14F-4D97-AF65-F5344CB8AC3E}">
        <p14:creationId xmlns:p14="http://schemas.microsoft.com/office/powerpoint/2010/main" val="17989478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Colors of MSP </a:t>
            </a:r>
            <a:r>
              <a:rPr lang="ja-JP" altLang="en-US" dirty="0" smtClean="0"/>
              <a:t>構成図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Content Placeholder 3" descr="MSP構成図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22" t="-5259" r="-9080" b="-5023"/>
          <a:stretch/>
        </p:blipFill>
        <p:spPr>
          <a:xfrm>
            <a:off x="602350" y="1220842"/>
            <a:ext cx="10972800" cy="490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24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MSP</a:t>
            </a:r>
            <a:r>
              <a:rPr kumimoji="1" lang="ja-JP" altLang="en-US" dirty="0" smtClean="0"/>
              <a:t>での</a:t>
            </a:r>
            <a:r>
              <a:rPr kumimoji="1" lang="en-US" altLang="ja-JP" dirty="0" err="1" smtClean="0"/>
              <a:t>IoT</a:t>
            </a:r>
            <a:r>
              <a:rPr kumimoji="1" lang="ja-JP" altLang="en-US" dirty="0" smtClean="0"/>
              <a:t>製作例</a:t>
            </a:r>
            <a:endParaRPr kumimoji="1" lang="ja-JP" altLang="en-US" dirty="0"/>
          </a:p>
        </p:txBody>
      </p:sp>
      <p:pic>
        <p:nvPicPr>
          <p:cNvPr id="5" name="シーケンス 01_1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4079" y="1220788"/>
            <a:ext cx="8720666" cy="4905375"/>
          </a:xfrm>
        </p:spPr>
      </p:pic>
    </p:spTree>
    <p:extLst>
      <p:ext uri="{BB962C8B-B14F-4D97-AF65-F5344CB8AC3E}">
        <p14:creationId xmlns:p14="http://schemas.microsoft.com/office/powerpoint/2010/main" val="170527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やっていること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Windows 10 </a:t>
            </a:r>
            <a:r>
              <a:rPr lang="en-US" altLang="ja-JP" dirty="0" err="1"/>
              <a:t>IoT</a:t>
            </a:r>
            <a:r>
              <a:rPr lang="en-US" altLang="ja-JP" dirty="0"/>
              <a:t> Core</a:t>
            </a:r>
            <a:r>
              <a:rPr lang="ja-JP" altLang="en-US" dirty="0"/>
              <a:t>と</a:t>
            </a:r>
            <a:r>
              <a:rPr lang="en-US" altLang="ja-JP" dirty="0"/>
              <a:t>Azure</a:t>
            </a:r>
            <a:r>
              <a:rPr lang="ja-JP" altLang="en-US" dirty="0"/>
              <a:t>の連携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Microsoft Project Oxford </a:t>
            </a:r>
            <a:r>
              <a:rPr lang="ja-JP" altLang="en-US" sz="1600" dirty="0" smtClean="0"/>
              <a:t>（現</a:t>
            </a:r>
            <a:r>
              <a:rPr lang="en-US" altLang="ja-JP" sz="1600" dirty="0">
                <a:hlinkClick r:id="rId2"/>
              </a:rPr>
              <a:t>https://</a:t>
            </a:r>
            <a:r>
              <a:rPr lang="en-US" altLang="ja-JP" sz="1600" dirty="0" err="1">
                <a:hlinkClick r:id="rId2"/>
              </a:rPr>
              <a:t>www.microsoft.com</a:t>
            </a:r>
            <a:r>
              <a:rPr lang="en-US" altLang="ja-JP" sz="1600" dirty="0">
                <a:hlinkClick r:id="rId2"/>
              </a:rPr>
              <a:t>/cognitive-services</a:t>
            </a:r>
            <a:r>
              <a:rPr lang="ja-JP" altLang="en-US" sz="1600" dirty="0" smtClean="0"/>
              <a:t>）</a:t>
            </a:r>
            <a:r>
              <a:rPr lang="ja-JP" altLang="en-US" dirty="0" smtClean="0"/>
              <a:t>の</a:t>
            </a:r>
            <a:r>
              <a:rPr lang="en-US" altLang="ja-JP" dirty="0"/>
              <a:t>API</a:t>
            </a:r>
          </a:p>
          <a:p>
            <a:pPr marL="0" indent="0">
              <a:buNone/>
            </a:pPr>
            <a:r>
              <a:rPr lang="ja-JP" altLang="en-US" dirty="0"/>
              <a:t>　　・</a:t>
            </a:r>
            <a:r>
              <a:rPr lang="en-US" altLang="ja-JP" dirty="0"/>
              <a:t>Emotion </a:t>
            </a:r>
            <a:r>
              <a:rPr lang="en-US" altLang="ja-JP" dirty="0" smtClean="0"/>
              <a:t>APIs</a:t>
            </a:r>
            <a:endParaRPr lang="en-US" altLang="ja-JP" sz="1800" dirty="0"/>
          </a:p>
          <a:p>
            <a:pPr marL="0" indent="0">
              <a:buNone/>
            </a:pPr>
            <a:r>
              <a:rPr lang="ja-JP" altLang="en-US" dirty="0"/>
              <a:t>　　・</a:t>
            </a:r>
            <a:r>
              <a:rPr lang="en-US" altLang="ja-JP" dirty="0"/>
              <a:t>Speech APIs</a:t>
            </a:r>
            <a:r>
              <a:rPr lang="ja-JP" altLang="en-US" dirty="0"/>
              <a:t> </a:t>
            </a:r>
            <a:r>
              <a:rPr lang="en-US" altLang="ja-JP" dirty="0"/>
              <a:t>Text To Speech Conversation</a:t>
            </a:r>
          </a:p>
          <a:p>
            <a:endParaRPr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0826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 dirty="0" smtClean="0"/>
              <a:t>概要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332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/>
              <a:t>みなさんもハードウェアいじろう！</a:t>
            </a:r>
            <a:endParaRPr kumimoji="1"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37467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Windows 10 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とは</a:t>
            </a:r>
            <a:r>
              <a:rPr lang="ja-JP" altLang="en-US" dirty="0"/>
              <a:t>　</a:t>
            </a:r>
            <a:r>
              <a:rPr lang="ja-JP" altLang="en-US" dirty="0" smtClean="0"/>
              <a:t>　そもそも</a:t>
            </a:r>
            <a:r>
              <a:rPr lang="en-US" altLang="ja-JP" dirty="0" err="1" smtClean="0"/>
              <a:t>IoT</a:t>
            </a:r>
            <a:r>
              <a:rPr lang="ja-JP" altLang="en-US" dirty="0" smtClean="0"/>
              <a:t>って？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2349" y="1056904"/>
            <a:ext cx="11050185" cy="2361688"/>
          </a:xfrm>
        </p:spPr>
        <p:txBody>
          <a:bodyPr>
            <a:normAutofit/>
          </a:bodyPr>
          <a:lstStyle/>
          <a:p>
            <a:r>
              <a:rPr lang="en-US" altLang="ja-JP" dirty="0" err="1" smtClean="0"/>
              <a:t>IoT</a:t>
            </a:r>
            <a:r>
              <a:rPr lang="ja-JP" altLang="en-US" dirty="0" smtClean="0"/>
              <a:t>（</a:t>
            </a:r>
            <a:r>
              <a:rPr lang="en-US" altLang="ja-JP" dirty="0" smtClean="0"/>
              <a:t>Internet </a:t>
            </a:r>
            <a:r>
              <a:rPr lang="en-US" altLang="ja-JP" dirty="0"/>
              <a:t>of </a:t>
            </a:r>
            <a:r>
              <a:rPr lang="en-US" altLang="ja-JP" dirty="0" smtClean="0"/>
              <a:t>Things</a:t>
            </a:r>
            <a:r>
              <a:rPr lang="ja-JP" altLang="en-US" dirty="0" smtClean="0"/>
              <a:t>）とは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en-US" altLang="ja-JP" sz="2400" dirty="0" smtClean="0"/>
              <a:t>-</a:t>
            </a:r>
            <a:r>
              <a:rPr kumimoji="1" lang="ja-JP" altLang="en-US" sz="2200" dirty="0" smtClean="0"/>
              <a:t>様々な“モノ”がインターネットに接続され、情報交換することで相互に制御する仕組み</a:t>
            </a:r>
            <a:endParaRPr kumimoji="1" lang="en-US" altLang="ja-JP" sz="2200" dirty="0" smtClean="0"/>
          </a:p>
          <a:p>
            <a:pPr marL="0" indent="0">
              <a:buNone/>
            </a:pPr>
            <a:r>
              <a:rPr lang="en-US" altLang="ja-JP" sz="2200" dirty="0" smtClean="0"/>
              <a:t>-</a:t>
            </a:r>
            <a:r>
              <a:rPr lang="ja-JP" altLang="en-US" sz="2200" dirty="0" smtClean="0"/>
              <a:t>”モノのインターネット”とも呼ばれる</a:t>
            </a:r>
            <a:endParaRPr kumimoji="1" lang="en-US" altLang="ja-JP" sz="2200" dirty="0" smtClean="0"/>
          </a:p>
        </p:txBody>
      </p:sp>
      <p:pic>
        <p:nvPicPr>
          <p:cNvPr id="4" name="図 3" descr="network-782707_6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575" y="2700289"/>
            <a:ext cx="6277313" cy="372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IoT</a:t>
            </a:r>
            <a:r>
              <a:rPr kumimoji="1" lang="ja-JP" altLang="en-US" dirty="0" smtClean="0"/>
              <a:t>の例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dirty="0" err="1" smtClean="0"/>
              <a:t>IRkit</a:t>
            </a:r>
            <a:endParaRPr lang="en-US" altLang="ja-JP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" y="2168256"/>
            <a:ext cx="7666654" cy="395791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8276095" y="1518834"/>
            <a:ext cx="37040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hlinkClick r:id="rId3"/>
              </a:rPr>
              <a:t>http://</a:t>
            </a:r>
            <a:r>
              <a:rPr lang="en-US" altLang="ja-JP" dirty="0" err="1">
                <a:hlinkClick r:id="rId3"/>
              </a:rPr>
              <a:t>getirkit.com</a:t>
            </a:r>
            <a:r>
              <a:rPr lang="en-US" altLang="ja-JP" dirty="0" smtClean="0">
                <a:hlinkClick r:id="rId3"/>
              </a:rPr>
              <a:t>/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err="1"/>
              <a:t>WiFi</a:t>
            </a:r>
            <a:r>
              <a:rPr lang="ja-JP" altLang="en-US" dirty="0"/>
              <a:t>機能の付いたオープンソースな赤外線リモコンデバイス。 家庭のエアコンやテレビ、ライトなど、赤外線で操作できる家電を、 </a:t>
            </a:r>
            <a:r>
              <a:rPr lang="en-US" altLang="ja-JP" dirty="0" err="1"/>
              <a:t>WiFi</a:t>
            </a:r>
            <a:r>
              <a:rPr lang="ja-JP" altLang="en-US" dirty="0"/>
              <a:t>をとおして、</a:t>
            </a:r>
            <a:r>
              <a:rPr lang="en-US" altLang="ja-JP" dirty="0"/>
              <a:t>iPhone</a:t>
            </a:r>
            <a:r>
              <a:rPr lang="ja-JP" altLang="en-US" dirty="0"/>
              <a:t>や</a:t>
            </a:r>
            <a:r>
              <a:rPr lang="en-US" altLang="ja-JP" dirty="0" err="1"/>
              <a:t>iPad,Android</a:t>
            </a:r>
            <a:r>
              <a:rPr lang="ja-JP" altLang="en-US" dirty="0"/>
              <a:t>スマートフォンなどから操作できるように</a:t>
            </a:r>
            <a:r>
              <a:rPr lang="ja-JP" altLang="en-US" dirty="0" smtClean="0"/>
              <a:t>する。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9472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IoT</a:t>
            </a:r>
            <a:r>
              <a:rPr kumimoji="1" lang="ja-JP" altLang="en-US" dirty="0" smtClean="0"/>
              <a:t>の例</a:t>
            </a:r>
            <a:endParaRPr kumimoji="1" lang="ja-JP" altLang="en-US" dirty="0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 smtClean="0"/>
              <a:t>BOCCO</a:t>
            </a:r>
            <a:endParaRPr kumimoji="1" lang="ja-JP" altLang="en-US" dirty="0"/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" y="1995837"/>
            <a:ext cx="7110984" cy="400202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7875289" y="1534333"/>
            <a:ext cx="37040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hlinkClick r:id="rId3"/>
              </a:rPr>
              <a:t>http://</a:t>
            </a:r>
            <a:r>
              <a:rPr lang="en-US" altLang="ja-JP" dirty="0" err="1">
                <a:hlinkClick r:id="rId3"/>
              </a:rPr>
              <a:t>www.ux-xu.com</a:t>
            </a:r>
            <a:r>
              <a:rPr lang="en-US" altLang="ja-JP" dirty="0">
                <a:hlinkClick r:id="rId3"/>
              </a:rPr>
              <a:t>/product/</a:t>
            </a:r>
            <a:r>
              <a:rPr lang="en-US" altLang="ja-JP" dirty="0" err="1">
                <a:hlinkClick r:id="rId3"/>
              </a:rPr>
              <a:t>bocco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b="1" dirty="0"/>
              <a:t>BOCCO</a:t>
            </a:r>
            <a:r>
              <a:rPr lang="ja-JP" altLang="en-US" b="1" dirty="0"/>
              <a:t>は留守番中の子どもの見守りを</a:t>
            </a:r>
            <a:r>
              <a:rPr lang="ja-JP" altLang="en-US" b="1" dirty="0" smtClean="0"/>
              <a:t>助けるコミュニケーションロボット</a:t>
            </a:r>
            <a:r>
              <a:rPr lang="ja-JP" altLang="en-US" dirty="0" smtClean="0"/>
              <a:t>。</a:t>
            </a:r>
            <a:endParaRPr lang="en-US" altLang="ja-JP" dirty="0" smtClean="0"/>
          </a:p>
          <a:p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404630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IoT</a:t>
            </a:r>
            <a:r>
              <a:rPr kumimoji="1" lang="ja-JP" altLang="en-US" dirty="0" smtClean="0"/>
              <a:t>って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/>
              <a:t>特定の機能を持つ身の回りの”モノ”をインターネットに繋げることで、私達の生活をもっと便利に</a:t>
            </a:r>
            <a:endParaRPr lang="en-US" altLang="ja-JP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dirty="0" smtClean="0"/>
              <a:t>オープンソースの流れがソフトウェアだけではなくハードウェアにもやってきている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→私達も手を動かせば</a:t>
            </a:r>
            <a:r>
              <a:rPr lang="ja-JP" altLang="en-US" dirty="0" smtClean="0">
                <a:solidFill>
                  <a:srgbClr val="FF0000"/>
                </a:solidFill>
              </a:rPr>
              <a:t>フィジカルなデバイス</a:t>
            </a:r>
            <a:r>
              <a:rPr lang="ja-JP" altLang="en-US" dirty="0" smtClean="0"/>
              <a:t>を作ることが出来る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1533455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2452</TotalTime>
  <Words>1402</Words>
  <Application>Microsoft Macintosh PowerPoint</Application>
  <PresentationFormat>ユーザー設定</PresentationFormat>
  <Paragraphs>295</Paragraphs>
  <Slides>50</Slides>
  <Notes>13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55" baseType="lpstr">
      <vt:lpstr>Calibri</vt:lpstr>
      <vt:lpstr>ＭＳ Ｐゴシック</vt:lpstr>
      <vt:lpstr>Segoe Light</vt:lpstr>
      <vt:lpstr>Arial</vt:lpstr>
      <vt:lpstr>ホワイト</vt:lpstr>
      <vt:lpstr>IoT技術入門</vt:lpstr>
      <vt:lpstr>自己紹介</vt:lpstr>
      <vt:lpstr>自己紹介</vt:lpstr>
      <vt:lpstr>目次</vt:lpstr>
      <vt:lpstr>概要</vt:lpstr>
      <vt:lpstr>Windows 10 IoTとは　　そもそもIoTって？</vt:lpstr>
      <vt:lpstr>IoTの例</vt:lpstr>
      <vt:lpstr>IoTの例</vt:lpstr>
      <vt:lpstr>IoTって</vt:lpstr>
      <vt:lpstr>Windows 10 IoTとは</vt:lpstr>
      <vt:lpstr>Windows 10 IoT Coreとは</vt:lpstr>
      <vt:lpstr>Windows10 IoT Core</vt:lpstr>
      <vt:lpstr>Windows 10 IoT Core のいいところ</vt:lpstr>
      <vt:lpstr>その他のOSと比べて</vt:lpstr>
      <vt:lpstr>必要な環境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開発入門</vt:lpstr>
      <vt:lpstr>さらに学ぶには</vt:lpstr>
      <vt:lpstr>公式Github</vt:lpstr>
      <vt:lpstr>Hackster.io</vt:lpstr>
      <vt:lpstr>Hackster.io</vt:lpstr>
      <vt:lpstr>Hackster.io</vt:lpstr>
      <vt:lpstr>Lチカの次</vt:lpstr>
      <vt:lpstr>あるとうれしいもの</vt:lpstr>
      <vt:lpstr>参考　僕の机の上</vt:lpstr>
      <vt:lpstr>その他参考になりそうなサイト</vt:lpstr>
      <vt:lpstr>MSPでのIoT製作例</vt:lpstr>
      <vt:lpstr>MSPでのIoT製作例</vt:lpstr>
      <vt:lpstr>MSPでのIoT製作例</vt:lpstr>
      <vt:lpstr>Colors of MSP 概念図</vt:lpstr>
      <vt:lpstr>Colors of MSP 構成図</vt:lpstr>
      <vt:lpstr>MSPでのIoT製作例</vt:lpstr>
      <vt:lpstr>やっていること</vt:lpstr>
      <vt:lpstr>まとめ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Windowsアプリ 開発入門</dc:title>
  <dc:creator>齊藤 悠希</dc:creator>
  <cp:lastModifiedBy>Microsoft Office ユーザー</cp:lastModifiedBy>
  <cp:revision>249</cp:revision>
  <cp:lastPrinted>2016-06-11T03:07:21Z</cp:lastPrinted>
  <dcterms:created xsi:type="dcterms:W3CDTF">2016-06-01T06:26:50Z</dcterms:created>
  <dcterms:modified xsi:type="dcterms:W3CDTF">2016-06-11T03:36:35Z</dcterms:modified>
</cp:coreProperties>
</file>